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9"/>
  </p:notesMasterIdLst>
  <p:sldIdLst>
    <p:sldId id="256" r:id="rId2"/>
    <p:sldId id="341" r:id="rId3"/>
    <p:sldId id="262" r:id="rId4"/>
    <p:sldId id="380" r:id="rId5"/>
    <p:sldId id="257" r:id="rId6"/>
    <p:sldId id="381" r:id="rId7"/>
    <p:sldId id="382" r:id="rId8"/>
    <p:sldId id="383" r:id="rId9"/>
    <p:sldId id="384" r:id="rId10"/>
    <p:sldId id="415" r:id="rId11"/>
    <p:sldId id="404" r:id="rId12"/>
    <p:sldId id="401" r:id="rId13"/>
    <p:sldId id="402" r:id="rId14"/>
    <p:sldId id="403" r:id="rId15"/>
    <p:sldId id="405" r:id="rId16"/>
    <p:sldId id="406" r:id="rId17"/>
    <p:sldId id="407" r:id="rId18"/>
    <p:sldId id="408" r:id="rId19"/>
    <p:sldId id="409" r:id="rId20"/>
    <p:sldId id="410" r:id="rId21"/>
    <p:sldId id="411" r:id="rId22"/>
    <p:sldId id="412" r:id="rId23"/>
    <p:sldId id="413" r:id="rId24"/>
    <p:sldId id="414" r:id="rId25"/>
    <p:sldId id="385" r:id="rId26"/>
    <p:sldId id="387" r:id="rId27"/>
    <p:sldId id="388" r:id="rId28"/>
    <p:sldId id="391" r:id="rId29"/>
    <p:sldId id="392" r:id="rId30"/>
    <p:sldId id="393" r:id="rId31"/>
    <p:sldId id="394" r:id="rId32"/>
    <p:sldId id="395" r:id="rId33"/>
    <p:sldId id="396" r:id="rId34"/>
    <p:sldId id="397" r:id="rId35"/>
    <p:sldId id="398" r:id="rId36"/>
    <p:sldId id="399" r:id="rId37"/>
    <p:sldId id="400" r:id="rId38"/>
  </p:sldIdLst>
  <p:sldSz cx="9144000" cy="5143500" type="screen16x9"/>
  <p:notesSz cx="6858000" cy="9144000"/>
  <p:embeddedFontLst>
    <p:embeddedFont>
      <p:font typeface="Days One" charset="0"/>
      <p:regular r:id="rId40"/>
    </p:embeddedFont>
    <p:embeddedFont>
      <p:font typeface="Lato" pitchFamily="34" charset="0"/>
      <p:regular r:id="rId41"/>
    </p:embeddedFont>
    <p:embeddedFont>
      <p:font typeface="Calibri" pitchFamily="34" charset="0"/>
      <p:regular r:id="rId42"/>
      <p:bold r:id="rId43"/>
      <p:italic r:id="rId44"/>
      <p:boldItalic r:id="rId45"/>
    </p:embeddedFont>
    <p:embeddedFont>
      <p:font typeface="Bebas Neue" charset="0"/>
      <p:regular r:id="rId46"/>
    </p:embeddedFont>
    <p:embeddedFont>
      <p:font typeface="Roboto Condensed Light"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E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EFE643-88EA-4183-A27A-F2C7D75ACC26}">
  <a:tblStyle styleId="{7DEFE643-88EA-4183-A27A-F2C7D75ACC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p:scale>
          <a:sx n="75" d="100"/>
          <a:sy n="75" d="100"/>
        </p:scale>
        <p:origin x="510" y="-258"/>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139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74019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971752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96958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24216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62670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58475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99980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098588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69282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87707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56856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236004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93921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095477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947639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94343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78242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63767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359107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8444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520853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941279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956948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85931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143375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690019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360143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77608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1398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77546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35136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70246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1351900" y="3948325"/>
            <a:ext cx="3101598" cy="3113954"/>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3516704">
            <a:off x="6716946" y="-554629"/>
            <a:ext cx="3423889" cy="399981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2126950">
            <a:off x="41639" y="-1384093"/>
            <a:ext cx="2744644" cy="2729065"/>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000" y="2036975"/>
            <a:ext cx="4205100" cy="122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solidFill>
                  <a:schemeClr val="lt2"/>
                </a:solidFill>
                <a:latin typeface="Days One"/>
                <a:ea typeface="Days One"/>
                <a:cs typeface="Days One"/>
                <a:sym typeface="Days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195175"/>
            <a:ext cx="4205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554725"/>
            <a:ext cx="436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79000">
              <a:schemeClr val="lt1"/>
            </a:gs>
            <a:gs pos="100000">
              <a:schemeClr val="accent6"/>
            </a:gs>
          </a:gsLst>
          <a:lin ang="18900044" scaled="0"/>
        </a:gra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rot="10800000">
            <a:off x="-386221" y="-511177"/>
            <a:ext cx="2202633" cy="257300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255100" y="4249475"/>
            <a:ext cx="1841422" cy="184875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925259">
            <a:off x="6800108" y="-524600"/>
            <a:ext cx="2784680" cy="3222977"/>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accent1"/>
            </a:gs>
            <a:gs pos="79000">
              <a:schemeClr val="lt1"/>
            </a:gs>
            <a:gs pos="100000">
              <a:schemeClr val="accent6"/>
            </a:gs>
          </a:gsLst>
          <a:lin ang="13500032" scaled="0"/>
        </a:gradFill>
        <a:effectLst/>
      </p:bgPr>
    </p:bg>
    <p:spTree>
      <p:nvGrpSpPr>
        <p:cNvPr id="1" name="Shape 319"/>
        <p:cNvGrpSpPr/>
        <p:nvPr/>
      </p:nvGrpSpPr>
      <p:grpSpPr>
        <a:xfrm>
          <a:off x="0" y="0"/>
          <a:ext cx="0" cy="0"/>
          <a:chOff x="0" y="0"/>
          <a:chExt cx="0" cy="0"/>
        </a:xfrm>
      </p:grpSpPr>
      <p:sp>
        <p:nvSpPr>
          <p:cNvPr id="320" name="Google Shape;320;p43"/>
          <p:cNvSpPr/>
          <p:nvPr/>
        </p:nvSpPr>
        <p:spPr>
          <a:xfrm rot="5400000">
            <a:off x="7014897" y="302599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rot="-5400000">
            <a:off x="-52653" y="-45041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022250" y="4158430"/>
            <a:ext cx="2025591" cy="20336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4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43"/>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 name="Google Shape;326;p43"/>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3"/>
          <p:cNvSpPr txBox="1">
            <a:spLocks noGrp="1"/>
          </p:cNvSpPr>
          <p:nvPr>
            <p:ph type="title" idx="4"/>
          </p:nvPr>
        </p:nvSpPr>
        <p:spPr>
          <a:xfrm>
            <a:off x="720000"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8" name="Google Shape;328;p43"/>
          <p:cNvSpPr txBox="1">
            <a:spLocks noGrp="1"/>
          </p:cNvSpPr>
          <p:nvPr>
            <p:ph type="subTitle" idx="5"/>
          </p:nvPr>
        </p:nvSpPr>
        <p:spPr>
          <a:xfrm>
            <a:off x="720000"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43"/>
          <p:cNvSpPr txBox="1">
            <a:spLocks noGrp="1"/>
          </p:cNvSpPr>
          <p:nvPr>
            <p:ph type="title" idx="6"/>
          </p:nvPr>
        </p:nvSpPr>
        <p:spPr>
          <a:xfrm>
            <a:off x="3419269"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43"/>
          <p:cNvSpPr txBox="1">
            <a:spLocks noGrp="1"/>
          </p:cNvSpPr>
          <p:nvPr>
            <p:ph type="subTitle" idx="7"/>
          </p:nvPr>
        </p:nvSpPr>
        <p:spPr>
          <a:xfrm>
            <a:off x="3419269"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3"/>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43"/>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43"/>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43"/>
          <p:cNvSpPr txBox="1">
            <a:spLocks noGrp="1"/>
          </p:cNvSpPr>
          <p:nvPr>
            <p:ph type="subTitle" idx="14"/>
          </p:nvPr>
        </p:nvSpPr>
        <p:spPr>
          <a:xfrm>
            <a:off x="6118545"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4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412"/>
        <p:cNvGrpSpPr/>
        <p:nvPr/>
      </p:nvGrpSpPr>
      <p:grpSpPr>
        <a:xfrm>
          <a:off x="0" y="0"/>
          <a:ext cx="0" cy="0"/>
          <a:chOff x="0" y="0"/>
          <a:chExt cx="0" cy="0"/>
        </a:xfrm>
      </p:grpSpPr>
      <p:sp>
        <p:nvSpPr>
          <p:cNvPr id="413" name="Google Shape;413;p51"/>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1"/>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1"/>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416"/>
        <p:cNvGrpSpPr/>
        <p:nvPr/>
      </p:nvGrpSpPr>
      <p:grpSpPr>
        <a:xfrm>
          <a:off x="0" y="0"/>
          <a:ext cx="0" cy="0"/>
          <a:chOff x="0" y="0"/>
          <a:chExt cx="0" cy="0"/>
        </a:xfrm>
      </p:grpSpPr>
      <p:sp>
        <p:nvSpPr>
          <p:cNvPr id="417" name="Google Shape;417;p52"/>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2"/>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2"/>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2"/>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937500"/>
            <a:ext cx="5838300" cy="1797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4214900"/>
            <a:ext cx="58383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xmlns="" val="20364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accent1"/>
            </a:gs>
            <a:gs pos="79000">
              <a:schemeClr val="lt1"/>
            </a:gs>
            <a:gs pos="100000">
              <a:schemeClr val="accent6"/>
            </a:gs>
          </a:gsLst>
          <a:lin ang="13500032"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7931250" y="3963375"/>
            <a:ext cx="2222443" cy="223129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209843" y="-229299"/>
            <a:ext cx="2666386" cy="30860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6299994">
            <a:off x="-164356" y="3847089"/>
            <a:ext cx="2214873" cy="220236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076325"/>
            <a:ext cx="7704000" cy="3492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150">
                <a:solidFill>
                  <a:schemeClr val="lt2"/>
                </a:solidFill>
                <a:latin typeface="Lato"/>
                <a:ea typeface="Lato"/>
                <a:cs typeface="Lato"/>
                <a:sym typeface="Lato"/>
              </a:defRPr>
            </a:lvl1pPr>
            <a:lvl2pPr marL="914400" lvl="1"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extLst>
      <p:ext uri="{BB962C8B-B14F-4D97-AF65-F5344CB8AC3E}">
        <p14:creationId xmlns:p14="http://schemas.microsoft.com/office/powerpoint/2010/main" xmlns="" val="907072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8" r:id="rId3"/>
    <p:sldLayoutId id="2147483689" r:id="rId4"/>
    <p:sldLayoutId id="2147483697" r:id="rId5"/>
    <p:sldLayoutId id="2147483698" r:id="rId6"/>
    <p:sldLayoutId id="2147483705" r:id="rId7"/>
    <p:sldLayoutId id="214748370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881263" y="497824"/>
            <a:ext cx="470500" cy="545601"/>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58"/>
          <p:cNvGrpSpPr/>
          <p:nvPr/>
        </p:nvGrpSpPr>
        <p:grpSpPr>
          <a:xfrm>
            <a:off x="1458464" y="748536"/>
            <a:ext cx="315323" cy="37698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58"/>
          <p:cNvGrpSpPr/>
          <p:nvPr/>
        </p:nvGrpSpPr>
        <p:grpSpPr>
          <a:xfrm rot="2395509">
            <a:off x="1042623" y="1261797"/>
            <a:ext cx="274395" cy="287888"/>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8"/>
          <p:cNvGrpSpPr/>
          <p:nvPr/>
        </p:nvGrpSpPr>
        <p:grpSpPr>
          <a:xfrm flipH="1">
            <a:off x="6205843" y="624360"/>
            <a:ext cx="2222991" cy="238017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5" name="Google Shape;435;p58"/>
          <p:cNvSpPr txBox="1">
            <a:spLocks noGrp="1"/>
          </p:cNvSpPr>
          <p:nvPr>
            <p:ph type="ctrTitle"/>
          </p:nvPr>
        </p:nvSpPr>
        <p:spPr>
          <a:xfrm>
            <a:off x="724850" y="425695"/>
            <a:ext cx="8033789" cy="17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Autonomous Smart Parking System </a:t>
            </a:r>
            <a:br>
              <a:rPr lang="en-GB" sz="4400" dirty="0"/>
            </a:br>
            <a:r>
              <a:rPr lang="en-GB" sz="4400" dirty="0"/>
              <a:t>(ASPS)</a:t>
            </a:r>
          </a:p>
        </p:txBody>
      </p:sp>
      <p:sp>
        <p:nvSpPr>
          <p:cNvPr id="436" name="Google Shape;436;p58"/>
          <p:cNvSpPr txBox="1">
            <a:spLocks noGrp="1"/>
          </p:cNvSpPr>
          <p:nvPr>
            <p:ph type="subTitle" idx="1"/>
          </p:nvPr>
        </p:nvSpPr>
        <p:spPr>
          <a:xfrm>
            <a:off x="695076" y="3993298"/>
            <a:ext cx="583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By:</a:t>
            </a:r>
          </a:p>
        </p:txBody>
      </p:sp>
      <p:cxnSp>
        <p:nvCxnSpPr>
          <p:cNvPr id="437" name="Google Shape;437;p58"/>
          <p:cNvCxnSpPr/>
          <p:nvPr/>
        </p:nvCxnSpPr>
        <p:spPr>
          <a:xfrm>
            <a:off x="724850" y="3973075"/>
            <a:ext cx="5481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6978465" y="570975"/>
            <a:ext cx="1450362" cy="144741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58"/>
          <p:cNvGrpSpPr/>
          <p:nvPr/>
        </p:nvGrpSpPr>
        <p:grpSpPr>
          <a:xfrm>
            <a:off x="6724281" y="3004537"/>
            <a:ext cx="310599" cy="294704"/>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58"/>
          <p:cNvGrpSpPr/>
          <p:nvPr/>
        </p:nvGrpSpPr>
        <p:grpSpPr>
          <a:xfrm>
            <a:off x="8005637" y="2529896"/>
            <a:ext cx="274389" cy="287882"/>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58"/>
          <p:cNvSpPr/>
          <p:nvPr/>
        </p:nvSpPr>
        <p:spPr>
          <a:xfrm>
            <a:off x="5908493" y="163925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8"/>
          <p:cNvSpPr/>
          <p:nvPr/>
        </p:nvSpPr>
        <p:spPr>
          <a:xfrm>
            <a:off x="6126488" y="1858060"/>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8"/>
          <p:cNvSpPr/>
          <p:nvPr/>
        </p:nvSpPr>
        <p:spPr>
          <a:xfrm>
            <a:off x="7712293" y="4060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8"/>
          <p:cNvSpPr/>
          <p:nvPr/>
        </p:nvSpPr>
        <p:spPr>
          <a:xfrm>
            <a:off x="8005628" y="4190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35;p58">
            <a:extLst>
              <a:ext uri="{FF2B5EF4-FFF2-40B4-BE49-F238E27FC236}">
                <a16:creationId xmlns:a16="http://schemas.microsoft.com/office/drawing/2014/main" xmlns="" id="{2FD28552-9D6A-2962-E2A6-0741C183D81D}"/>
              </a:ext>
            </a:extLst>
          </p:cNvPr>
          <p:cNvSpPr txBox="1">
            <a:spLocks/>
          </p:cNvSpPr>
          <p:nvPr/>
        </p:nvSpPr>
        <p:spPr>
          <a:xfrm>
            <a:off x="0" y="2271551"/>
            <a:ext cx="9144000" cy="179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GB" sz="3600" dirty="0"/>
              <a:t>IBM Naan </a:t>
            </a:r>
            <a:r>
              <a:rPr lang="en-GB" sz="3600" dirty="0" err="1"/>
              <a:t>Mudhalvan</a:t>
            </a:r>
            <a:r>
              <a:rPr lang="en-GB" sz="3600" dirty="0"/>
              <a:t>-Group 2</a:t>
            </a:r>
          </a:p>
          <a:p>
            <a:pPr algn="ctr"/>
            <a:r>
              <a:rPr lang="en-GB" sz="3600" dirty="0"/>
              <a:t>Internet Of Things(IOT)</a:t>
            </a:r>
          </a:p>
          <a:p>
            <a:pPr algn="ctr"/>
            <a:r>
              <a:rPr lang="en-GB" sz="3600" dirty="0"/>
              <a:t>5113: Kingston Engineering College</a:t>
            </a:r>
          </a:p>
        </p:txBody>
      </p:sp>
      <p:graphicFrame>
        <p:nvGraphicFramePr>
          <p:cNvPr id="3" name="Table 3">
            <a:extLst>
              <a:ext uri="{FF2B5EF4-FFF2-40B4-BE49-F238E27FC236}">
                <a16:creationId xmlns:a16="http://schemas.microsoft.com/office/drawing/2014/main" xmlns="" id="{297A810A-5B70-E28D-6117-E0D24E0D8369}"/>
              </a:ext>
            </a:extLst>
          </p:cNvPr>
          <p:cNvGraphicFramePr>
            <a:graphicFrameLocks noGrp="1"/>
          </p:cNvGraphicFramePr>
          <p:nvPr/>
        </p:nvGraphicFramePr>
        <p:xfrm>
          <a:off x="1057206" y="4147133"/>
          <a:ext cx="6866988" cy="1054428"/>
        </p:xfrm>
        <a:graphic>
          <a:graphicData uri="http://schemas.openxmlformats.org/drawingml/2006/table">
            <a:tbl>
              <a:tblPr firstRow="1" bandRow="1"/>
              <a:tblGrid>
                <a:gridCol w="1519971">
                  <a:extLst>
                    <a:ext uri="{9D8B030D-6E8A-4147-A177-3AD203B41FA5}">
                      <a16:colId xmlns:a16="http://schemas.microsoft.com/office/drawing/2014/main" xmlns="" val="2494594888"/>
                    </a:ext>
                  </a:extLst>
                </a:gridCol>
                <a:gridCol w="1612902">
                  <a:extLst>
                    <a:ext uri="{9D8B030D-6E8A-4147-A177-3AD203B41FA5}">
                      <a16:colId xmlns:a16="http://schemas.microsoft.com/office/drawing/2014/main" xmlns="" val="3380798032"/>
                    </a:ext>
                  </a:extLst>
                </a:gridCol>
                <a:gridCol w="3734115">
                  <a:extLst>
                    <a:ext uri="{9D8B030D-6E8A-4147-A177-3AD203B41FA5}">
                      <a16:colId xmlns:a16="http://schemas.microsoft.com/office/drawing/2014/main" xmlns="" val="3193768342"/>
                    </a:ext>
                  </a:extLst>
                </a:gridCol>
              </a:tblGrid>
              <a:tr h="263607">
                <a:tc>
                  <a:txBody>
                    <a:bodyPr/>
                    <a:lstStyle/>
                    <a:p>
                      <a:r>
                        <a:rPr lang="en-GB" sz="1100" dirty="0">
                          <a:solidFill>
                            <a:srgbClr val="FFFFFF"/>
                          </a:solidFill>
                          <a:latin typeface="Lato" panose="020F0502020204030203" pitchFamily="34" charset="0"/>
                        </a:rPr>
                        <a:t>Naveen Moses 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au511321106017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rgbClr val="FFFFFF"/>
                          </a:solidFill>
                          <a:latin typeface="Lato" panose="020F0502020204030203" pitchFamily="34" charset="0"/>
                        </a:rPr>
                        <a:t>naveenmosesdinesh@gmail.com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2149673831"/>
                  </a:ext>
                </a:extLst>
              </a:tr>
              <a:tr h="263607">
                <a:tc>
                  <a:txBody>
                    <a:bodyPr/>
                    <a:lstStyle/>
                    <a:p>
                      <a:r>
                        <a:rPr lang="en-GB" sz="1100" dirty="0">
                          <a:solidFill>
                            <a:srgbClr val="FFFFFF"/>
                          </a:solidFill>
                          <a:latin typeface="Lato" panose="020F0502020204030203" pitchFamily="34" charset="0"/>
                        </a:rPr>
                        <a:t>Karthick V</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au511321106014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karthicksparrow201@gmail.com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3410243230"/>
                  </a:ext>
                </a:extLst>
              </a:tr>
              <a:tr h="263607">
                <a:tc>
                  <a:txBody>
                    <a:bodyPr/>
                    <a:lstStyle/>
                    <a:p>
                      <a:r>
                        <a:rPr lang="en-GB" sz="1100" dirty="0" err="1">
                          <a:solidFill>
                            <a:srgbClr val="FFFFFF"/>
                          </a:solidFill>
                          <a:latin typeface="Lato" panose="020F0502020204030203" pitchFamily="34" charset="0"/>
                        </a:rPr>
                        <a:t>T.N.Uthrakumar</a:t>
                      </a:r>
                      <a:endParaRPr lang="en-GB" sz="1100" dirty="0">
                        <a:solidFill>
                          <a:srgbClr val="FFFFFF"/>
                        </a:solidFill>
                        <a:latin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autle-02ece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uthrakumar608@gmail.com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812140679"/>
                  </a:ext>
                </a:extLst>
              </a:tr>
              <a:tr h="263607">
                <a:tc>
                  <a:txBody>
                    <a:bodyPr/>
                    <a:lstStyle/>
                    <a:p>
                      <a:r>
                        <a:rPr lang="en-GB" sz="1100" dirty="0">
                          <a:solidFill>
                            <a:srgbClr val="FFFFFF"/>
                          </a:solidFill>
                          <a:latin typeface="Lato" panose="020F0502020204030203" pitchFamily="34" charset="0"/>
                        </a:rPr>
                        <a:t>Sanjay Kumar 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sanjaysivakumar0910@gmail.com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243098037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CCEA752C-35C6-6922-8A94-AD00FBB94F66}"/>
              </a:ext>
            </a:extLst>
          </p:cNvPr>
          <p:cNvPicPr>
            <a:picLocks noChangeAspect="1"/>
          </p:cNvPicPr>
          <p:nvPr/>
        </p:nvPicPr>
        <p:blipFill>
          <a:blip r:embed="rId3"/>
          <a:stretch>
            <a:fillRect/>
          </a:stretch>
        </p:blipFill>
        <p:spPr>
          <a:xfrm>
            <a:off x="872400" y="582609"/>
            <a:ext cx="7704000" cy="4463082"/>
          </a:xfrm>
          <a:prstGeom prst="rect">
            <a:avLst/>
          </a:prstGeom>
        </p:spPr>
      </p:pic>
    </p:spTree>
    <p:extLst>
      <p:ext uri="{BB962C8B-B14F-4D97-AF65-F5344CB8AC3E}">
        <p14:creationId xmlns:p14="http://schemas.microsoft.com/office/powerpoint/2010/main" xmlns="" val="66226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0EE6EBB4-36A5-DCA0-AA96-59C9259029C3}"/>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xmlns="" val="885556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AF2ABEFA-1123-C17D-F8C4-1B3F1403B78C}"/>
              </a:ext>
            </a:extLst>
          </p:cNvPr>
          <p:cNvPicPr>
            <a:picLocks noChangeAspect="1"/>
          </p:cNvPicPr>
          <p:nvPr/>
        </p:nvPicPr>
        <p:blipFill>
          <a:blip r:embed="rId3"/>
          <a:stretch>
            <a:fillRect/>
          </a:stretch>
        </p:blipFill>
        <p:spPr>
          <a:xfrm>
            <a:off x="592458" y="620649"/>
            <a:ext cx="7959084" cy="4474800"/>
          </a:xfrm>
          <a:prstGeom prst="rect">
            <a:avLst/>
          </a:prstGeom>
        </p:spPr>
      </p:pic>
    </p:spTree>
    <p:extLst>
      <p:ext uri="{BB962C8B-B14F-4D97-AF65-F5344CB8AC3E}">
        <p14:creationId xmlns:p14="http://schemas.microsoft.com/office/powerpoint/2010/main" xmlns="" val="122518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DA7A9C7B-B8EE-8BE0-CF0D-51324B5904E3}"/>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xmlns="" val="3590992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9C912ED8-4316-D043-37C1-1CA288F3FDF4}"/>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xmlns="" val="233130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1BB91E6A-6417-DB01-C7C5-D2DC5BC7801F}"/>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xmlns="" val="325428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46EB37E5-3930-7004-06ED-6827D923154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xmlns="" val="144759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1DE0E9FC-8813-16E8-04D4-F8512AD84587}"/>
              </a:ext>
            </a:extLst>
          </p:cNvPr>
          <p:cNvPicPr>
            <a:picLocks noChangeAspect="1"/>
          </p:cNvPicPr>
          <p:nvPr/>
        </p:nvPicPr>
        <p:blipFill>
          <a:blip r:embed="rId3"/>
          <a:stretch>
            <a:fillRect/>
          </a:stretch>
        </p:blipFill>
        <p:spPr>
          <a:xfrm>
            <a:off x="592458" y="582609"/>
            <a:ext cx="7959084" cy="4474800"/>
          </a:xfrm>
          <a:prstGeom prst="rect">
            <a:avLst/>
          </a:prstGeom>
        </p:spPr>
      </p:pic>
    </p:spTree>
    <p:extLst>
      <p:ext uri="{BB962C8B-B14F-4D97-AF65-F5344CB8AC3E}">
        <p14:creationId xmlns:p14="http://schemas.microsoft.com/office/powerpoint/2010/main" xmlns="" val="1299152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48993311-C244-74CD-C632-630A532452F8}"/>
              </a:ext>
            </a:extLst>
          </p:cNvPr>
          <p:cNvPicPr>
            <a:picLocks noChangeAspect="1"/>
          </p:cNvPicPr>
          <p:nvPr/>
        </p:nvPicPr>
        <p:blipFill>
          <a:blip r:embed="rId3"/>
          <a:stretch>
            <a:fillRect/>
          </a:stretch>
        </p:blipFill>
        <p:spPr>
          <a:xfrm>
            <a:off x="467544" y="555526"/>
            <a:ext cx="7959084" cy="4474800"/>
          </a:xfrm>
          <a:prstGeom prst="rect">
            <a:avLst/>
          </a:prstGeom>
        </p:spPr>
      </p:pic>
    </p:spTree>
    <p:extLst>
      <p:ext uri="{BB962C8B-B14F-4D97-AF65-F5344CB8AC3E}">
        <p14:creationId xmlns:p14="http://schemas.microsoft.com/office/powerpoint/2010/main" xmlns="" val="20037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4BA0858E-E16E-7311-0743-E081A284209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xmlns="" val="134935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720000" y="432344"/>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CONTENTS</a:t>
            </a:r>
            <a:endParaRPr sz="7200" dirty="0"/>
          </a:p>
        </p:txBody>
      </p:sp>
      <p:sp>
        <p:nvSpPr>
          <p:cNvPr id="480" name="Google Shape;480;p59"/>
          <p:cNvSpPr txBox="1">
            <a:spLocks noGrp="1"/>
          </p:cNvSpPr>
          <p:nvPr>
            <p:ph type="body" idx="1"/>
          </p:nvPr>
        </p:nvSpPr>
        <p:spPr>
          <a:xfrm>
            <a:off x="719999" y="1076325"/>
            <a:ext cx="7967033" cy="34926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GB" sz="3200" dirty="0"/>
              <a:t>SLOT ALLOCATION AND BOOKING</a:t>
            </a:r>
          </a:p>
          <a:p>
            <a:pPr marL="1343025" indent="-360363"/>
            <a:r>
              <a:rPr lang="en-GB" sz="2400" dirty="0"/>
              <a:t>Flow chart</a:t>
            </a:r>
          </a:p>
          <a:p>
            <a:pPr marL="1343025" indent="-360363"/>
            <a:r>
              <a:rPr lang="en-GB" sz="2400" dirty="0"/>
              <a:t>Components &amp; Circuit Diagram</a:t>
            </a:r>
          </a:p>
          <a:p>
            <a:pPr marL="1343025" indent="-360363"/>
            <a:r>
              <a:rPr lang="en-GB" sz="2400" dirty="0"/>
              <a:t>Coding</a:t>
            </a:r>
          </a:p>
          <a:p>
            <a:pPr marL="171450" lvl="0" indent="-171450" algn="l" rtl="0">
              <a:spcBef>
                <a:spcPts val="0"/>
              </a:spcBef>
              <a:spcAft>
                <a:spcPts val="0"/>
              </a:spcAft>
              <a:buFont typeface="Wingdings" panose="05000000000000000000" pitchFamily="2" charset="2"/>
              <a:buChar char="Ø"/>
            </a:pPr>
            <a:r>
              <a:rPr lang="en-GB" sz="3200" dirty="0"/>
              <a:t>AUTOMATIC PARKING</a:t>
            </a:r>
          </a:p>
          <a:p>
            <a:pPr marL="1343025" indent="-360363"/>
            <a:r>
              <a:rPr lang="en-GB" sz="2400" dirty="0"/>
              <a:t>Flow chart</a:t>
            </a:r>
          </a:p>
          <a:p>
            <a:pPr marL="1343025" indent="-360363"/>
            <a:r>
              <a:rPr lang="en-GB" sz="2400" dirty="0"/>
              <a:t>Components &amp; Circuit Diagram</a:t>
            </a:r>
          </a:p>
          <a:p>
            <a:pPr marL="1343025" indent="-360363"/>
            <a:r>
              <a:rPr lang="en-GB" sz="2400" dirty="0"/>
              <a:t>Coding</a:t>
            </a:r>
          </a:p>
          <a:p>
            <a:pPr marL="982662" marR="0" lvl="0" indent="0" algn="l" defTabSz="914400" rtl="0" eaLnBrk="1" fontAlgn="auto" latinLnBrk="0" hangingPunct="1">
              <a:lnSpc>
                <a:spcPct val="100000"/>
              </a:lnSpc>
              <a:spcBef>
                <a:spcPts val="0"/>
              </a:spcBef>
              <a:spcAft>
                <a:spcPts val="0"/>
              </a:spcAft>
              <a:buClr>
                <a:srgbClr val="FFFFFF"/>
              </a:buClr>
              <a:buSzPts val="1200"/>
              <a:buNone/>
              <a:tabLst/>
              <a:defRPr/>
            </a:pPr>
            <a:endParaRPr kumimoji="0" lang="en-GB" sz="2400" b="0" i="0" u="none" strike="noStrike" kern="0" cap="none" spc="0" normalizeH="0" baseline="0" noProof="0" dirty="0">
              <a:ln>
                <a:noFill/>
              </a:ln>
              <a:solidFill>
                <a:srgbClr val="FFFFFF"/>
              </a:solidFill>
              <a:effectLst/>
              <a:uLnTx/>
              <a:uFillTx/>
              <a:latin typeface="Lato"/>
              <a:sym typeface="Lato"/>
            </a:endParaRPr>
          </a:p>
          <a:p>
            <a:pPr marL="171450" lvl="0" indent="-171450" algn="l" rtl="0">
              <a:spcBef>
                <a:spcPts val="0"/>
              </a:spcBef>
              <a:spcAft>
                <a:spcPts val="0"/>
              </a:spcAft>
              <a:buFont typeface="Wingdings" panose="05000000000000000000" pitchFamily="2" charset="2"/>
              <a:buChar char="Ø"/>
            </a:pPr>
            <a:endParaRPr lang="en-GB" sz="3200" dirty="0"/>
          </a:p>
        </p:txBody>
      </p:sp>
      <p:cxnSp>
        <p:nvCxnSpPr>
          <p:cNvPr id="481" name="Google Shape;481;p59"/>
          <p:cNvCxnSpPr/>
          <p:nvPr/>
        </p:nvCxnSpPr>
        <p:spPr>
          <a:xfrm>
            <a:off x="-9925" y="4617225"/>
            <a:ext cx="71196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7821781" y="4130527"/>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BA9C8FA0-4629-81A2-D2E9-BF0BD1C28217}"/>
              </a:ext>
            </a:extLst>
          </p:cNvPr>
          <p:cNvPicPr>
            <a:picLocks noChangeAspect="1"/>
          </p:cNvPicPr>
          <p:nvPr/>
        </p:nvPicPr>
        <p:blipFill>
          <a:blip r:embed="rId3"/>
          <a:stretch>
            <a:fillRect/>
          </a:stretch>
        </p:blipFill>
        <p:spPr>
          <a:xfrm>
            <a:off x="592458" y="555526"/>
            <a:ext cx="7959084" cy="4474800"/>
          </a:xfrm>
          <a:prstGeom prst="rect">
            <a:avLst/>
          </a:prstGeom>
        </p:spPr>
      </p:pic>
    </p:spTree>
    <p:extLst>
      <p:ext uri="{BB962C8B-B14F-4D97-AF65-F5344CB8AC3E}">
        <p14:creationId xmlns:p14="http://schemas.microsoft.com/office/powerpoint/2010/main" xmlns="" val="305054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A3D607BA-F806-3D79-234B-90743FBA6B0E}"/>
              </a:ext>
            </a:extLst>
          </p:cNvPr>
          <p:cNvPicPr>
            <a:picLocks noChangeAspect="1"/>
          </p:cNvPicPr>
          <p:nvPr/>
        </p:nvPicPr>
        <p:blipFill>
          <a:blip r:embed="rId3"/>
          <a:stretch>
            <a:fillRect/>
          </a:stretch>
        </p:blipFill>
        <p:spPr>
          <a:xfrm>
            <a:off x="592458" y="582609"/>
            <a:ext cx="7959084" cy="4474800"/>
          </a:xfrm>
          <a:prstGeom prst="rect">
            <a:avLst/>
          </a:prstGeom>
        </p:spPr>
      </p:pic>
    </p:spTree>
    <p:extLst>
      <p:ext uri="{BB962C8B-B14F-4D97-AF65-F5344CB8AC3E}">
        <p14:creationId xmlns:p14="http://schemas.microsoft.com/office/powerpoint/2010/main" xmlns="" val="274905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2DDE472C-E3B1-1240-E7E3-32A3E2F39DDB}"/>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xmlns="" val="30182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861518FF-A2B8-AC90-FB49-8EB25411CBFE}"/>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xmlns="" val="69656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E655659B-50B4-E77F-5772-B1A79D6039AF}"/>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xmlns="" val="76382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652" name="Google Shape;652;p64"/>
          <p:cNvCxnSpPr>
            <a:cxnSpLocks/>
          </p:cNvCxnSpPr>
          <p:nvPr/>
        </p:nvCxnSpPr>
        <p:spPr>
          <a:xfrm flipV="1">
            <a:off x="724850" y="3272163"/>
            <a:ext cx="6816128" cy="139962"/>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6983576"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AUTOMATIC PARKING</a:t>
            </a:r>
          </a:p>
        </p:txBody>
      </p:sp>
    </p:spTree>
    <p:extLst>
      <p:ext uri="{BB962C8B-B14F-4D97-AF65-F5344CB8AC3E}">
        <p14:creationId xmlns:p14="http://schemas.microsoft.com/office/powerpoint/2010/main" xmlns="" val="140054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pic>
        <p:nvPicPr>
          <p:cNvPr id="5" name="Picture 4">
            <a:extLst>
              <a:ext uri="{FF2B5EF4-FFF2-40B4-BE49-F238E27FC236}">
                <a16:creationId xmlns:a16="http://schemas.microsoft.com/office/drawing/2014/main" xmlns="" id="{B5CEAF6F-338E-3B07-296F-A6422B9993BF}"/>
              </a:ext>
            </a:extLst>
          </p:cNvPr>
          <p:cNvPicPr>
            <a:picLocks noChangeAspect="1"/>
          </p:cNvPicPr>
          <p:nvPr/>
        </p:nvPicPr>
        <p:blipFill>
          <a:blip r:embed="rId3">
            <a:duotone>
              <a:schemeClr val="accent4">
                <a:shade val="45000"/>
                <a:satMod val="135000"/>
              </a:schemeClr>
              <a:prstClr val="white"/>
            </a:duotone>
          </a:blip>
          <a:stretch>
            <a:fillRect/>
          </a:stretch>
        </p:blipFill>
        <p:spPr>
          <a:xfrm>
            <a:off x="2350885" y="494449"/>
            <a:ext cx="4442229" cy="4649051"/>
          </a:xfrm>
          <a:prstGeom prst="rect">
            <a:avLst/>
          </a:prstGeom>
        </p:spPr>
      </p:pic>
    </p:spTree>
    <p:extLst>
      <p:ext uri="{BB962C8B-B14F-4D97-AF65-F5344CB8AC3E}">
        <p14:creationId xmlns:p14="http://schemas.microsoft.com/office/powerpoint/2010/main" xmlns="" val="2072566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Vehicle Detection</a:t>
            </a:r>
          </a:p>
        </p:txBody>
      </p:sp>
      <p:sp>
        <p:nvSpPr>
          <p:cNvPr id="480" name="Google Shape;480;p59"/>
          <p:cNvSpPr txBox="1">
            <a:spLocks noGrp="1"/>
          </p:cNvSpPr>
          <p:nvPr>
            <p:ph type="body" idx="1"/>
          </p:nvPr>
        </p:nvSpPr>
        <p:spPr>
          <a:xfrm>
            <a:off x="291699" y="723664"/>
            <a:ext cx="9001094"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When a driver arrives at a location equipped with automatic car parking, the vehicle's sensors and cameras scan the surroundings to detect obstacles, other vehicles, and available parking spaces</a:t>
            </a:r>
            <a:endParaRPr lang="en-GB" sz="1400" dirty="0">
              <a:ln>
                <a:solidFill>
                  <a:srgbClr val="0000FF"/>
                </a:solidFill>
              </a:ln>
              <a:solidFill>
                <a:srgbClr val="0000FF"/>
              </a:solidFill>
            </a:endParaRPr>
          </a:p>
        </p:txBody>
      </p:sp>
      <p:cxnSp>
        <p:nvCxnSpPr>
          <p:cNvPr id="481" name="Google Shape;481;p59"/>
          <p:cNvCxnSpPr/>
          <p:nvPr/>
        </p:nvCxnSpPr>
        <p:spPr>
          <a:xfrm>
            <a:off x="-9925" y="1355987"/>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xmlns="" id="{94537896-E91B-05BA-B690-79E58949AE0C}"/>
              </a:ext>
            </a:extLst>
          </p:cNvPr>
          <p:cNvSpPr txBox="1">
            <a:spLocks/>
          </p:cNvSpPr>
          <p:nvPr/>
        </p:nvSpPr>
        <p:spPr>
          <a:xfrm>
            <a:off x="-9925" y="1423291"/>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Mapping and Path Planning</a:t>
            </a:r>
          </a:p>
        </p:txBody>
      </p:sp>
      <p:sp>
        <p:nvSpPr>
          <p:cNvPr id="3" name="Google Shape;480;p59">
            <a:extLst>
              <a:ext uri="{FF2B5EF4-FFF2-40B4-BE49-F238E27FC236}">
                <a16:creationId xmlns:a16="http://schemas.microsoft.com/office/drawing/2014/main" xmlns="" id="{2482C2F2-EA45-F7EF-08A2-B8BAD85CFE06}"/>
              </a:ext>
            </a:extLst>
          </p:cNvPr>
          <p:cNvSpPr txBox="1">
            <a:spLocks/>
          </p:cNvSpPr>
          <p:nvPr/>
        </p:nvSpPr>
        <p:spPr>
          <a:xfrm>
            <a:off x="-9925" y="1907921"/>
            <a:ext cx="915392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onboard computer system creates a map of the parking area and identifies suitable parking spaces based on the vehicle's size and the available spaces. It also plans the optimal path to the selected parking spot.</a:t>
            </a:r>
          </a:p>
        </p:txBody>
      </p:sp>
      <p:cxnSp>
        <p:nvCxnSpPr>
          <p:cNvPr id="4" name="Google Shape;481;p59">
            <a:extLst>
              <a:ext uri="{FF2B5EF4-FFF2-40B4-BE49-F238E27FC236}">
                <a16:creationId xmlns:a16="http://schemas.microsoft.com/office/drawing/2014/main" xmlns="" id="{B1D37216-7B01-794E-2DEF-4C1554372C6D}"/>
              </a:ext>
            </a:extLst>
          </p:cNvPr>
          <p:cNvCxnSpPr/>
          <p:nvPr/>
        </p:nvCxnSpPr>
        <p:spPr>
          <a:xfrm>
            <a:off x="-4281" y="2554376"/>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xmlns="" id="{8B1BEA86-527D-42BB-89A3-3E4FBEF79E69}"/>
              </a:ext>
            </a:extLst>
          </p:cNvPr>
          <p:cNvSpPr txBox="1">
            <a:spLocks/>
          </p:cNvSpPr>
          <p:nvPr/>
        </p:nvSpPr>
        <p:spPr>
          <a:xfrm>
            <a:off x="-38149" y="2661191"/>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Vehicle Control</a:t>
            </a:r>
          </a:p>
        </p:txBody>
      </p:sp>
      <p:sp>
        <p:nvSpPr>
          <p:cNvPr id="6" name="Google Shape;480;p59">
            <a:extLst>
              <a:ext uri="{FF2B5EF4-FFF2-40B4-BE49-F238E27FC236}">
                <a16:creationId xmlns:a16="http://schemas.microsoft.com/office/drawing/2014/main" xmlns="" id="{A6BAF7AB-E4C7-2EA6-C560-635389478EE4}"/>
              </a:ext>
            </a:extLst>
          </p:cNvPr>
          <p:cNvSpPr txBox="1">
            <a:spLocks/>
          </p:cNvSpPr>
          <p:nvPr/>
        </p:nvSpPr>
        <p:spPr>
          <a:xfrm>
            <a:off x="108413" y="297411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car's autonomous driving system takes control of acceleration, steering, braking, and other necessary functions to safely navigate the vehicle to the chosen parking space. It uses real-time sensor data to make adjustments and avoid obstacles.</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xmlns="" id="{39DBE3AA-C0C5-5D1C-8CD8-2C05C8D9B09F}"/>
              </a:ext>
            </a:extLst>
          </p:cNvPr>
          <p:cNvCxnSpPr/>
          <p:nvPr/>
        </p:nvCxnSpPr>
        <p:spPr>
          <a:xfrm>
            <a:off x="-19099" y="3886467"/>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xmlns="" id="{334EA8B7-7B60-D9BE-163F-E9BF318BD1B5}"/>
              </a:ext>
            </a:extLst>
          </p:cNvPr>
          <p:cNvSpPr txBox="1">
            <a:spLocks/>
          </p:cNvSpPr>
          <p:nvPr/>
        </p:nvSpPr>
        <p:spPr>
          <a:xfrm>
            <a:off x="35497" y="3886467"/>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Parking Manoeuvres </a:t>
            </a:r>
          </a:p>
        </p:txBody>
      </p:sp>
      <p:sp>
        <p:nvSpPr>
          <p:cNvPr id="11" name="Google Shape;480;p59">
            <a:extLst>
              <a:ext uri="{FF2B5EF4-FFF2-40B4-BE49-F238E27FC236}">
                <a16:creationId xmlns:a16="http://schemas.microsoft.com/office/drawing/2014/main" xmlns="" id="{D5E100B9-8792-D403-BE96-760A2EF2A2D2}"/>
              </a:ext>
            </a:extLst>
          </p:cNvPr>
          <p:cNvSpPr txBox="1">
            <a:spLocks/>
          </p:cNvSpPr>
          <p:nvPr/>
        </p:nvSpPr>
        <p:spPr>
          <a:xfrm>
            <a:off x="199284" y="4373991"/>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vehicle performs precise manoeuvres, including parallel parking, perpendicular parking, or diagonal parking, depending on the available parking space and the driver's preferences.</a:t>
            </a:r>
          </a:p>
        </p:txBody>
      </p:sp>
      <p:cxnSp>
        <p:nvCxnSpPr>
          <p:cNvPr id="12" name="Google Shape;481;p59">
            <a:extLst>
              <a:ext uri="{FF2B5EF4-FFF2-40B4-BE49-F238E27FC236}">
                <a16:creationId xmlns:a16="http://schemas.microsoft.com/office/drawing/2014/main" xmlns="" id="{5336CA52-E7F8-B575-48E3-B9673BE130C9}"/>
              </a:ext>
            </a:extLst>
          </p:cNvPr>
          <p:cNvCxnSpPr/>
          <p:nvPr/>
        </p:nvCxnSpPr>
        <p:spPr>
          <a:xfrm>
            <a:off x="35497" y="5111743"/>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xmlns="" val="2396594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0" y="1432937"/>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Monitoring and Safety</a:t>
            </a:r>
          </a:p>
        </p:txBody>
      </p:sp>
      <p:sp>
        <p:nvSpPr>
          <p:cNvPr id="480" name="Google Shape;480;p59"/>
          <p:cNvSpPr txBox="1">
            <a:spLocks noGrp="1"/>
          </p:cNvSpPr>
          <p:nvPr>
            <p:ph type="body" idx="1"/>
          </p:nvPr>
        </p:nvSpPr>
        <p:spPr>
          <a:xfrm>
            <a:off x="323527" y="2005427"/>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Throughout the parking process, the system continuously monitors the vehicle's surroundings, detecting any unexpected obstacles or changes in the environment. It can halt the parking process if necessary to ensure safety.</a:t>
            </a:r>
            <a:endParaRPr lang="en-GB" sz="1400" dirty="0">
              <a:ln>
                <a:solidFill>
                  <a:srgbClr val="0000FF"/>
                </a:solidFill>
              </a:ln>
              <a:solidFill>
                <a:srgbClr val="0000FF"/>
              </a:solidFill>
            </a:endParaRPr>
          </a:p>
        </p:txBody>
      </p:sp>
      <p:cxnSp>
        <p:nvCxnSpPr>
          <p:cNvPr id="481" name="Google Shape;481;p59"/>
          <p:cNvCxnSpPr>
            <a:cxnSpLocks/>
          </p:cNvCxnSpPr>
          <p:nvPr/>
        </p:nvCxnSpPr>
        <p:spPr>
          <a:xfrm>
            <a:off x="0" y="2972689"/>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xmlns="" id="{94537896-E91B-05BA-B690-79E58949AE0C}"/>
              </a:ext>
            </a:extLst>
          </p:cNvPr>
          <p:cNvSpPr txBox="1">
            <a:spLocks/>
          </p:cNvSpPr>
          <p:nvPr/>
        </p:nvSpPr>
        <p:spPr>
          <a:xfrm>
            <a:off x="0" y="3039993"/>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Parking Completion</a:t>
            </a:r>
          </a:p>
        </p:txBody>
      </p:sp>
      <p:sp>
        <p:nvSpPr>
          <p:cNvPr id="3" name="Google Shape;480;p59">
            <a:extLst>
              <a:ext uri="{FF2B5EF4-FFF2-40B4-BE49-F238E27FC236}">
                <a16:creationId xmlns:a16="http://schemas.microsoft.com/office/drawing/2014/main" xmlns="" id="{2482C2F2-EA45-F7EF-08A2-B8BAD85CFE06}"/>
              </a:ext>
            </a:extLst>
          </p:cNvPr>
          <p:cNvSpPr txBox="1">
            <a:spLocks/>
          </p:cNvSpPr>
          <p:nvPr/>
        </p:nvSpPr>
        <p:spPr>
          <a:xfrm>
            <a:off x="284501" y="3610343"/>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the vehicle reaches the desired parking spot, it stops, aligns itself properly within the space, and engages the parking brake</a:t>
            </a:r>
          </a:p>
        </p:txBody>
      </p:sp>
      <p:cxnSp>
        <p:nvCxnSpPr>
          <p:cNvPr id="4" name="Google Shape;481;p59">
            <a:extLst>
              <a:ext uri="{FF2B5EF4-FFF2-40B4-BE49-F238E27FC236}">
                <a16:creationId xmlns:a16="http://schemas.microsoft.com/office/drawing/2014/main" xmlns="" id="{B1D37216-7B01-794E-2DEF-4C1554372C6D}"/>
              </a:ext>
            </a:extLst>
          </p:cNvPr>
          <p:cNvCxnSpPr>
            <a:cxnSpLocks/>
          </p:cNvCxnSpPr>
          <p:nvPr/>
        </p:nvCxnSpPr>
        <p:spPr>
          <a:xfrm>
            <a:off x="5644" y="4333003"/>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xmlns="" val="50176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184558" y="1275606"/>
            <a:ext cx="2305500" cy="527700"/>
          </a:xfrm>
          <a:prstGeom prst="rect">
            <a:avLst/>
          </a:prstGeom>
        </p:spPr>
        <p:txBody>
          <a:bodyPr spcFirstLastPara="1" wrap="square" lIns="91425" tIns="91425" rIns="91425" bIns="91425" anchor="ctr" anchorCtr="0">
            <a:noAutofit/>
          </a:bodyPr>
          <a:lstStyle/>
          <a:p>
            <a:pPr lvl="0"/>
            <a:r>
              <a:rPr lang="en-IN" sz="1600" dirty="0">
                <a:solidFill>
                  <a:srgbClr val="0000FF"/>
                </a:solidFill>
              </a:rPr>
              <a:t>Arduino Mega</a:t>
            </a:r>
          </a:p>
        </p:txBody>
      </p:sp>
      <p:sp>
        <p:nvSpPr>
          <p:cNvPr id="1251" name="Google Shape;1251;p74"/>
          <p:cNvSpPr txBox="1">
            <a:spLocks noGrp="1"/>
          </p:cNvSpPr>
          <p:nvPr>
            <p:ph type="title" idx="2"/>
          </p:nvPr>
        </p:nvSpPr>
        <p:spPr>
          <a:xfrm>
            <a:off x="5327096" y="1212393"/>
            <a:ext cx="2305500" cy="527700"/>
          </a:xfrm>
          <a:prstGeom prst="rect">
            <a:avLst/>
          </a:prstGeom>
        </p:spPr>
        <p:txBody>
          <a:bodyPr spcFirstLastPara="1" wrap="square" lIns="91425" tIns="91425" rIns="91425" bIns="91425" anchor="ctr" anchorCtr="0">
            <a:noAutofit/>
          </a:bodyPr>
          <a:lstStyle/>
          <a:p>
            <a:pPr lvl="0"/>
            <a:r>
              <a:rPr lang="en-IN" sz="1800" dirty="0">
                <a:solidFill>
                  <a:srgbClr val="0000FF"/>
                </a:solidFill>
              </a:rPr>
              <a:t>ULTRASONIC SENSOR</a:t>
            </a:r>
          </a:p>
        </p:txBody>
      </p:sp>
      <p:sp>
        <p:nvSpPr>
          <p:cNvPr id="1253" name="Google Shape;1253;p74"/>
          <p:cNvSpPr txBox="1">
            <a:spLocks noGrp="1"/>
          </p:cNvSpPr>
          <p:nvPr>
            <p:ph type="title" idx="4"/>
          </p:nvPr>
        </p:nvSpPr>
        <p:spPr>
          <a:xfrm>
            <a:off x="920187" y="3124170"/>
            <a:ext cx="2748702" cy="527700"/>
          </a:xfrm>
          <a:prstGeom prst="rect">
            <a:avLst/>
          </a:prstGeom>
        </p:spPr>
        <p:txBody>
          <a:bodyPr spcFirstLastPara="1" wrap="square" lIns="91425" tIns="91425" rIns="91425" bIns="91425" anchor="ctr" anchorCtr="0">
            <a:noAutofit/>
          </a:bodyPr>
          <a:lstStyle/>
          <a:p>
            <a:pPr lvl="0"/>
            <a:r>
              <a:rPr lang="en-GB" sz="2000" dirty="0">
                <a:solidFill>
                  <a:srgbClr val="0000FF"/>
                </a:solidFill>
              </a:rPr>
              <a:t>Dc Motor</a:t>
            </a:r>
          </a:p>
        </p:txBody>
      </p:sp>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5163164" y="3287103"/>
            <a:ext cx="2748702" cy="527700"/>
          </a:xfrm>
          <a:prstGeom prst="rect">
            <a:avLst/>
          </a:prstGeom>
        </p:spPr>
        <p:txBody>
          <a:bodyPr spcFirstLastPara="1" wrap="square" lIns="91425" tIns="91425" rIns="91425" bIns="91425" anchor="ctr" anchorCtr="0">
            <a:noAutofit/>
          </a:bodyPr>
          <a:lstStyle/>
          <a:p>
            <a:pPr lvl="0"/>
            <a:r>
              <a:rPr lang="pt-BR" sz="1800" dirty="0">
                <a:solidFill>
                  <a:srgbClr val="0000FF"/>
                </a:solidFill>
              </a:rPr>
              <a:t>Adafruit Motor Shield</a:t>
            </a:r>
            <a:endParaRPr lang="en-IN" sz="1800" dirty="0">
              <a:solidFill>
                <a:srgbClr val="0000FF"/>
              </a:solidFill>
            </a:endParaRPr>
          </a:p>
        </p:txBody>
      </p:sp>
      <p:cxnSp>
        <p:nvCxnSpPr>
          <p:cNvPr id="1262" name="Google Shape;1262;p74"/>
          <p:cNvCxnSpPr/>
          <p:nvPr/>
        </p:nvCxnSpPr>
        <p:spPr>
          <a:xfrm>
            <a:off x="1288932" y="364877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5524715" y="3772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5467046" y="1740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288932" y="1740093"/>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0" name="Picture 6" descr="HC-SR04 Ultrasonic Distance Sensor Module">
            <a:extLst>
              <a:ext uri="{FF2B5EF4-FFF2-40B4-BE49-F238E27FC236}">
                <a16:creationId xmlns:a16="http://schemas.microsoft.com/office/drawing/2014/main" xmlns="" id="{A50AE274-33AC-8507-532F-A7500A24A83D}"/>
              </a:ext>
            </a:extLst>
          </p:cNvPr>
          <p:cNvPicPr>
            <a:picLocks noChangeArrowheads="1"/>
          </p:cNvPicPr>
          <p:nvPr/>
        </p:nvPicPr>
        <p:blipFill rotWithShape="1">
          <a:blip r:embed="rId3">
            <a:extLst>
              <a:ext uri="{BEBA8EAE-BF5A-486C-A8C5-ECC9F3942E4B}">
                <a14:imgProps xmlns:a14="http://schemas.microsoft.com/office/drawing/2010/main" xmlns="">
                  <a14:imgLayer r:embed="rId4">
                    <a14:imgEffect>
                      <a14:backgroundRemoval t="1505" b="100000" l="0" r="98167"/>
                    </a14:imgEffect>
                  </a14:imgLayer>
                </a14:imgProps>
              </a:ext>
              <a:ext uri="{28A0092B-C50C-407E-A947-70E740481C1C}">
                <a14:useLocalDpi xmlns:a14="http://schemas.microsoft.com/office/drawing/2010/main" xmlns="" val="0"/>
              </a:ext>
            </a:extLst>
          </a:blip>
          <a:srcRect l="3916" t="23723" r="2968" b="12849"/>
          <a:stretch/>
        </p:blipFill>
        <p:spPr bwMode="auto">
          <a:xfrm>
            <a:off x="5399707" y="2045869"/>
            <a:ext cx="2376000" cy="10512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Arduino Mega 2560 Rev3">
            <a:extLst>
              <a:ext uri="{FF2B5EF4-FFF2-40B4-BE49-F238E27FC236}">
                <a16:creationId xmlns:a16="http://schemas.microsoft.com/office/drawing/2014/main" xmlns="" id="{71916572-CF15-CE75-40FC-F846F0CE3CD0}"/>
              </a:ext>
            </a:extLst>
          </p:cNvPr>
          <p:cNvPicPr>
            <a:picLocks noChangeAspect="1" noChangeArrowheads="1"/>
          </p:cNvPicPr>
          <p:nvPr/>
        </p:nvPicPr>
        <p:blipFill>
          <a:blip r:embed="rId5"/>
          <a:srcRect/>
          <a:stretch>
            <a:fillRect/>
          </a:stretch>
        </p:blipFill>
        <p:spPr bwMode="auto">
          <a:xfrm>
            <a:off x="1062659" y="2019330"/>
            <a:ext cx="2376000" cy="1051200"/>
          </a:xfrm>
          <a:prstGeom prst="rect">
            <a:avLst/>
          </a:prstGeom>
          <a:noFill/>
        </p:spPr>
      </p:pic>
      <p:pic>
        <p:nvPicPr>
          <p:cNvPr id="2050" name="Picture 2" descr="1438 Motor Shield v2 for Arduino - Adafruit | Mouser">
            <a:extLst>
              <a:ext uri="{FF2B5EF4-FFF2-40B4-BE49-F238E27FC236}">
                <a16:creationId xmlns:a16="http://schemas.microsoft.com/office/drawing/2014/main" xmlns="" id="{9824E5E7-97DF-CB63-E2E1-742826DB1596}"/>
              </a:ext>
            </a:extLst>
          </p:cNvPr>
          <p:cNvPicPr>
            <a:picLocks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399707" y="3994491"/>
            <a:ext cx="2376000" cy="10512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MM10 - Multicomp Pro - DC Motor, Miniature, Brushed">
            <a:extLst>
              <a:ext uri="{FF2B5EF4-FFF2-40B4-BE49-F238E27FC236}">
                <a16:creationId xmlns:a16="http://schemas.microsoft.com/office/drawing/2014/main" xmlns="" id="{0E159A31-8559-D302-E6C7-0AAF98A40E33}"/>
              </a:ext>
            </a:extLst>
          </p:cNvPr>
          <p:cNvPicPr>
            <a:picLocks noChangeArrowheads="1"/>
          </p:cNvPicPr>
          <p:nvPr/>
        </p:nvPicPr>
        <p:blipFill>
          <a:blip r:embed="rId7">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1062659" y="4025241"/>
            <a:ext cx="2376000" cy="1051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0154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652" name="Google Shape;652;p6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5908581"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SLOT ALLOCATION AND BOOKING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xmlns="" id="{8CE895FB-94D5-ACEA-4438-31E411AFC019}"/>
              </a:ext>
            </a:extLst>
          </p:cNvPr>
          <p:cNvPicPr>
            <a:picLocks noChangeAspect="1"/>
          </p:cNvPicPr>
          <p:nvPr/>
        </p:nvPicPr>
        <p:blipFill>
          <a:blip r:embed="rId3">
            <a:extLst>
              <a:ext uri="{BEBA8EAE-BF5A-486C-A8C5-ECC9F3942E4B}">
                <a14:imgProps xmlns:a14="http://schemas.microsoft.com/office/drawing/2010/main" xmlns="">
                  <a14:imgLayer r:embed="rId4">
                    <a14:imgEffect>
                      <a14:brightnessContrast contrast="-20000"/>
                    </a14:imgEffect>
                  </a14:imgLayer>
                </a14:imgProps>
              </a:ext>
            </a:extLst>
          </a:blip>
          <a:stretch>
            <a:fillRect/>
          </a:stretch>
        </p:blipFill>
        <p:spPr>
          <a:xfrm>
            <a:off x="1023477" y="675147"/>
            <a:ext cx="7097047" cy="4192128"/>
          </a:xfrm>
          <a:prstGeom prst="rect">
            <a:avLst/>
          </a:prstGeom>
        </p:spPr>
      </p:pic>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xmlns="" val="327786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1B306ED8-6624-9E3B-8396-F9987A324FCC}"/>
              </a:ext>
            </a:extLst>
          </p:cNvPr>
          <p:cNvPicPr>
            <a:picLocks noChangeAspect="1"/>
          </p:cNvPicPr>
          <p:nvPr/>
        </p:nvPicPr>
        <p:blipFill>
          <a:blip r:embed="rId3"/>
          <a:stretch>
            <a:fillRect/>
          </a:stretch>
        </p:blipFill>
        <p:spPr>
          <a:xfrm>
            <a:off x="593566" y="611492"/>
            <a:ext cx="7956868" cy="4473554"/>
          </a:xfrm>
          <a:prstGeom prst="rect">
            <a:avLst/>
          </a:prstGeom>
        </p:spPr>
      </p:pic>
    </p:spTree>
    <p:extLst>
      <p:ext uri="{BB962C8B-B14F-4D97-AF65-F5344CB8AC3E}">
        <p14:creationId xmlns:p14="http://schemas.microsoft.com/office/powerpoint/2010/main" xmlns="" val="2560111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18DB752E-261B-2155-B139-88756DCFA187}"/>
              </a:ext>
            </a:extLst>
          </p:cNvPr>
          <p:cNvPicPr>
            <a:picLocks noChangeAspect="1"/>
          </p:cNvPicPr>
          <p:nvPr/>
        </p:nvPicPr>
        <p:blipFill>
          <a:blip r:embed="rId3"/>
          <a:stretch>
            <a:fillRect/>
          </a:stretch>
        </p:blipFill>
        <p:spPr>
          <a:xfrm>
            <a:off x="744858" y="570891"/>
            <a:ext cx="7959084" cy="4474800"/>
          </a:xfrm>
          <a:prstGeom prst="rect">
            <a:avLst/>
          </a:prstGeom>
        </p:spPr>
      </p:pic>
    </p:spTree>
    <p:extLst>
      <p:ext uri="{BB962C8B-B14F-4D97-AF65-F5344CB8AC3E}">
        <p14:creationId xmlns:p14="http://schemas.microsoft.com/office/powerpoint/2010/main" xmlns="" val="1393902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CD06F3CD-411D-AECA-687D-56EF721B422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xmlns="" val="136429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xmlns="" id="{F8167413-F196-6F23-6721-B2689B275116}"/>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xmlns="" val="3081744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AEB53692-F66C-9DF1-3FA6-43B0EEECC3D6}"/>
              </a:ext>
            </a:extLst>
          </p:cNvPr>
          <p:cNvPicPr>
            <a:picLocks noChangeAspect="1"/>
          </p:cNvPicPr>
          <p:nvPr/>
        </p:nvPicPr>
        <p:blipFill>
          <a:blip r:embed="rId3"/>
          <a:stretch>
            <a:fillRect/>
          </a:stretch>
        </p:blipFill>
        <p:spPr>
          <a:xfrm>
            <a:off x="592458" y="555526"/>
            <a:ext cx="7959084" cy="4474800"/>
          </a:xfrm>
          <a:prstGeom prst="rect">
            <a:avLst/>
          </a:prstGeom>
        </p:spPr>
      </p:pic>
    </p:spTree>
    <p:extLst>
      <p:ext uri="{BB962C8B-B14F-4D97-AF65-F5344CB8AC3E}">
        <p14:creationId xmlns:p14="http://schemas.microsoft.com/office/powerpoint/2010/main" xmlns="" val="360769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F0EED9B4-E20E-AA56-A51B-873068146E27}"/>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xmlns="" val="3125064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xmlns=""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xmlns="" id="{7B24AFE6-445F-7998-C38C-DA2DCE66B7DF}"/>
              </a:ext>
            </a:extLst>
          </p:cNvPr>
          <p:cNvPicPr>
            <a:picLocks noChangeAspect="1"/>
          </p:cNvPicPr>
          <p:nvPr/>
        </p:nvPicPr>
        <p:blipFill>
          <a:blip r:embed="rId3"/>
          <a:stretch>
            <a:fillRect/>
          </a:stretch>
        </p:blipFill>
        <p:spPr>
          <a:xfrm>
            <a:off x="592458" y="628948"/>
            <a:ext cx="7959084" cy="4474800"/>
          </a:xfrm>
          <a:prstGeom prst="rect">
            <a:avLst/>
          </a:prstGeom>
        </p:spPr>
      </p:pic>
    </p:spTree>
    <p:extLst>
      <p:ext uri="{BB962C8B-B14F-4D97-AF65-F5344CB8AC3E}">
        <p14:creationId xmlns:p14="http://schemas.microsoft.com/office/powerpoint/2010/main" xmlns="" val="1785735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pic>
        <p:nvPicPr>
          <p:cNvPr id="5" name="Picture 4">
            <a:extLst>
              <a:ext uri="{FF2B5EF4-FFF2-40B4-BE49-F238E27FC236}">
                <a16:creationId xmlns:a16="http://schemas.microsoft.com/office/drawing/2014/main" xmlns="" id="{4CCED1C0-D73B-5208-B9FE-CA6D876709A4}"/>
              </a:ext>
            </a:extLst>
          </p:cNvPr>
          <p:cNvPicPr>
            <a:picLocks noChangeAspect="1"/>
          </p:cNvPicPr>
          <p:nvPr/>
        </p:nvPicPr>
        <p:blipFill>
          <a:blip r:embed="rId3">
            <a:duotone>
              <a:schemeClr val="accent4">
                <a:shade val="45000"/>
                <a:satMod val="135000"/>
              </a:schemeClr>
              <a:prstClr val="white"/>
            </a:duotone>
          </a:blip>
          <a:stretch>
            <a:fillRect/>
          </a:stretch>
        </p:blipFill>
        <p:spPr>
          <a:xfrm>
            <a:off x="1752616" y="494448"/>
            <a:ext cx="5301442" cy="4649051"/>
          </a:xfrm>
          <a:prstGeom prst="rect">
            <a:avLst/>
          </a:prstGeom>
        </p:spPr>
      </p:pic>
    </p:spTree>
    <p:extLst>
      <p:ext uri="{BB962C8B-B14F-4D97-AF65-F5344CB8AC3E}">
        <p14:creationId xmlns:p14="http://schemas.microsoft.com/office/powerpoint/2010/main" xmlns="" val="180661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User Registration</a:t>
            </a:r>
          </a:p>
        </p:txBody>
      </p:sp>
      <p:sp>
        <p:nvSpPr>
          <p:cNvPr id="480" name="Google Shape;480;p59"/>
          <p:cNvSpPr txBox="1">
            <a:spLocks noGrp="1"/>
          </p:cNvSpPr>
          <p:nvPr>
            <p:ph type="body" idx="1"/>
          </p:nvPr>
        </p:nvSpPr>
        <p:spPr>
          <a:xfrm>
            <a:off x="507817" y="723664"/>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register and create an account in the smart parking system's mobile app or website.</a:t>
            </a:r>
            <a:endParaRPr lang="en-GB" sz="1400" dirty="0">
              <a:ln>
                <a:solidFill>
                  <a:srgbClr val="0000FF"/>
                </a:solidFill>
              </a:ln>
              <a:solidFill>
                <a:srgbClr val="0000FF"/>
              </a:solidFill>
            </a:endParaRPr>
          </a:p>
        </p:txBody>
      </p:sp>
      <p:cxnSp>
        <p:nvCxnSpPr>
          <p:cNvPr id="481" name="Google Shape;481;p59"/>
          <p:cNvCxnSpPr/>
          <p:nvPr/>
        </p:nvCxnSpPr>
        <p:spPr>
          <a:xfrm>
            <a:off x="-9925" y="1184537"/>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xmlns="" id="{94537896-E91B-05BA-B690-79E58949AE0C}"/>
              </a:ext>
            </a:extLst>
          </p:cNvPr>
          <p:cNvSpPr txBox="1">
            <a:spLocks/>
          </p:cNvSpPr>
          <p:nvPr/>
        </p:nvSpPr>
        <p:spPr>
          <a:xfrm>
            <a:off x="-9925" y="1251841"/>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Finding Available Parking Slots</a:t>
            </a:r>
          </a:p>
        </p:txBody>
      </p:sp>
      <p:sp>
        <p:nvSpPr>
          <p:cNvPr id="3" name="Google Shape;480;p59">
            <a:extLst>
              <a:ext uri="{FF2B5EF4-FFF2-40B4-BE49-F238E27FC236}">
                <a16:creationId xmlns:a16="http://schemas.microsoft.com/office/drawing/2014/main" xmlns="" id="{2482C2F2-EA45-F7EF-08A2-B8BAD85CFE06}"/>
              </a:ext>
            </a:extLst>
          </p:cNvPr>
          <p:cNvSpPr txBox="1">
            <a:spLocks/>
          </p:cNvSpPr>
          <p:nvPr/>
        </p:nvSpPr>
        <p:spPr>
          <a:xfrm>
            <a:off x="513461" y="1824331"/>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check the availability of parking slots in real-time through the app or website.</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provide information about the location, number of available slots, and pricing.</a:t>
            </a:r>
          </a:p>
        </p:txBody>
      </p:sp>
      <p:cxnSp>
        <p:nvCxnSpPr>
          <p:cNvPr id="4" name="Google Shape;481;p59">
            <a:extLst>
              <a:ext uri="{FF2B5EF4-FFF2-40B4-BE49-F238E27FC236}">
                <a16:creationId xmlns:a16="http://schemas.microsoft.com/office/drawing/2014/main" xmlns="" id="{B1D37216-7B01-794E-2DEF-4C1554372C6D}"/>
              </a:ext>
            </a:extLst>
          </p:cNvPr>
          <p:cNvCxnSpPr/>
          <p:nvPr/>
        </p:nvCxnSpPr>
        <p:spPr>
          <a:xfrm>
            <a:off x="-4281" y="2544851"/>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xmlns="" id="{8B1BEA86-527D-42BB-89A3-3E4FBEF79E69}"/>
              </a:ext>
            </a:extLst>
          </p:cNvPr>
          <p:cNvSpPr txBox="1">
            <a:spLocks/>
          </p:cNvSpPr>
          <p:nvPr/>
        </p:nvSpPr>
        <p:spPr>
          <a:xfrm>
            <a:off x="-38149" y="2651666"/>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Selecting a Parking Slot</a:t>
            </a:r>
          </a:p>
        </p:txBody>
      </p:sp>
      <p:sp>
        <p:nvSpPr>
          <p:cNvPr id="6" name="Google Shape;480;p59">
            <a:extLst>
              <a:ext uri="{FF2B5EF4-FFF2-40B4-BE49-F238E27FC236}">
                <a16:creationId xmlns:a16="http://schemas.microsoft.com/office/drawing/2014/main" xmlns="" id="{A6BAF7AB-E4C7-2EA6-C560-635389478EE4}"/>
              </a:ext>
            </a:extLst>
          </p:cNvPr>
          <p:cNvSpPr txBox="1">
            <a:spLocks/>
          </p:cNvSpPr>
          <p:nvPr/>
        </p:nvSpPr>
        <p:spPr>
          <a:xfrm>
            <a:off x="507817" y="3224156"/>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select an available parking slot based on their preferences, such as proximity to their destination or budget.</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xmlns="" id="{39DBE3AA-C0C5-5D1C-8CD8-2C05C8D9B09F}"/>
              </a:ext>
            </a:extLst>
          </p:cNvPr>
          <p:cNvCxnSpPr/>
          <p:nvPr/>
        </p:nvCxnSpPr>
        <p:spPr>
          <a:xfrm>
            <a:off x="-38149" y="3876942"/>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xmlns="" id="{334EA8B7-7B60-D9BE-163F-E9BF318BD1B5}"/>
              </a:ext>
            </a:extLst>
          </p:cNvPr>
          <p:cNvSpPr txBox="1">
            <a:spLocks/>
          </p:cNvSpPr>
          <p:nvPr/>
        </p:nvSpPr>
        <p:spPr>
          <a:xfrm>
            <a:off x="35497" y="3876942"/>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Booking a Slot</a:t>
            </a:r>
          </a:p>
        </p:txBody>
      </p:sp>
      <p:sp>
        <p:nvSpPr>
          <p:cNvPr id="11" name="Google Shape;480;p59">
            <a:extLst>
              <a:ext uri="{FF2B5EF4-FFF2-40B4-BE49-F238E27FC236}">
                <a16:creationId xmlns:a16="http://schemas.microsoft.com/office/drawing/2014/main" xmlns="" id="{D5E100B9-8792-D403-BE96-760A2EF2A2D2}"/>
              </a:ext>
            </a:extLst>
          </p:cNvPr>
          <p:cNvSpPr txBox="1">
            <a:spLocks/>
          </p:cNvSpPr>
          <p:nvPr/>
        </p:nvSpPr>
        <p:spPr>
          <a:xfrm>
            <a:off x="581463" y="4449432"/>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a user selects a parking slot, they can proceed to book it.</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allow users to choose the place and slot.</a:t>
            </a:r>
          </a:p>
        </p:txBody>
      </p:sp>
      <p:cxnSp>
        <p:nvCxnSpPr>
          <p:cNvPr id="12" name="Google Shape;481;p59">
            <a:extLst>
              <a:ext uri="{FF2B5EF4-FFF2-40B4-BE49-F238E27FC236}">
                <a16:creationId xmlns:a16="http://schemas.microsoft.com/office/drawing/2014/main" xmlns="" id="{5336CA52-E7F8-B575-48E3-B9673BE130C9}"/>
              </a:ext>
            </a:extLst>
          </p:cNvPr>
          <p:cNvCxnSpPr/>
          <p:nvPr/>
        </p:nvCxnSpPr>
        <p:spPr>
          <a:xfrm>
            <a:off x="35497" y="5102218"/>
            <a:ext cx="9153925"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Payment</a:t>
            </a:r>
          </a:p>
        </p:txBody>
      </p:sp>
      <p:sp>
        <p:nvSpPr>
          <p:cNvPr id="480" name="Google Shape;480;p59"/>
          <p:cNvSpPr txBox="1">
            <a:spLocks noGrp="1"/>
          </p:cNvSpPr>
          <p:nvPr>
            <p:ph type="body" idx="1"/>
          </p:nvPr>
        </p:nvSpPr>
        <p:spPr>
          <a:xfrm>
            <a:off x="507817" y="723664"/>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make a payment for the reserved parking slot. This can be done through various payment methods, such as credit/debit cards, mobile wallets, or prepaid parking credits</a:t>
            </a:r>
            <a:endParaRPr lang="en-GB" sz="1400" dirty="0">
              <a:ln>
                <a:solidFill>
                  <a:srgbClr val="0000FF"/>
                </a:solidFill>
              </a:ln>
              <a:solidFill>
                <a:srgbClr val="0000FF"/>
              </a:solidFill>
            </a:endParaRPr>
          </a:p>
        </p:txBody>
      </p:sp>
      <p:cxnSp>
        <p:nvCxnSpPr>
          <p:cNvPr id="481" name="Google Shape;481;p59"/>
          <p:cNvCxnSpPr/>
          <p:nvPr/>
        </p:nvCxnSpPr>
        <p:spPr>
          <a:xfrm>
            <a:off x="-9925" y="1342583"/>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xmlns="" id="{94537896-E91B-05BA-B690-79E58949AE0C}"/>
              </a:ext>
            </a:extLst>
          </p:cNvPr>
          <p:cNvSpPr txBox="1">
            <a:spLocks/>
          </p:cNvSpPr>
          <p:nvPr/>
        </p:nvSpPr>
        <p:spPr>
          <a:xfrm>
            <a:off x="-9925" y="1409887"/>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Confirmation</a:t>
            </a:r>
          </a:p>
        </p:txBody>
      </p:sp>
      <p:sp>
        <p:nvSpPr>
          <p:cNvPr id="3" name="Google Shape;480;p59">
            <a:extLst>
              <a:ext uri="{FF2B5EF4-FFF2-40B4-BE49-F238E27FC236}">
                <a16:creationId xmlns:a16="http://schemas.microsoft.com/office/drawing/2014/main" xmlns="" id="{2482C2F2-EA45-F7EF-08A2-B8BAD85CFE06}"/>
              </a:ext>
            </a:extLst>
          </p:cNvPr>
          <p:cNvSpPr txBox="1">
            <a:spLocks/>
          </p:cNvSpPr>
          <p:nvPr/>
        </p:nvSpPr>
        <p:spPr>
          <a:xfrm>
            <a:off x="513461" y="1982377"/>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After a successful payment, users should receive a confirmation with details of their booking, including a QR code or booking ID.</a:t>
            </a:r>
          </a:p>
        </p:txBody>
      </p:sp>
      <p:cxnSp>
        <p:nvCxnSpPr>
          <p:cNvPr id="4" name="Google Shape;481;p59">
            <a:extLst>
              <a:ext uri="{FF2B5EF4-FFF2-40B4-BE49-F238E27FC236}">
                <a16:creationId xmlns:a16="http://schemas.microsoft.com/office/drawing/2014/main" xmlns="" id="{B1D37216-7B01-794E-2DEF-4C1554372C6D}"/>
              </a:ext>
            </a:extLst>
          </p:cNvPr>
          <p:cNvCxnSpPr/>
          <p:nvPr/>
        </p:nvCxnSpPr>
        <p:spPr>
          <a:xfrm>
            <a:off x="-4281" y="2702897"/>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xmlns="" id="{8B1BEA86-527D-42BB-89A3-3E4FBEF79E69}"/>
              </a:ext>
            </a:extLst>
          </p:cNvPr>
          <p:cNvSpPr txBox="1">
            <a:spLocks/>
          </p:cNvSpPr>
          <p:nvPr/>
        </p:nvSpPr>
        <p:spPr>
          <a:xfrm>
            <a:off x="-38149" y="2662955"/>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Entry and Exit</a:t>
            </a:r>
          </a:p>
        </p:txBody>
      </p:sp>
      <p:sp>
        <p:nvSpPr>
          <p:cNvPr id="6" name="Google Shape;480;p59">
            <a:extLst>
              <a:ext uri="{FF2B5EF4-FFF2-40B4-BE49-F238E27FC236}">
                <a16:creationId xmlns:a16="http://schemas.microsoft.com/office/drawing/2014/main" xmlns="" id="{A6BAF7AB-E4C7-2EA6-C560-635389478EE4}"/>
              </a:ext>
            </a:extLst>
          </p:cNvPr>
          <p:cNvSpPr txBox="1">
            <a:spLocks/>
          </p:cNvSpPr>
          <p:nvPr/>
        </p:nvSpPr>
        <p:spPr>
          <a:xfrm>
            <a:off x="507817" y="3009665"/>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To access the parking facility, users can scan the QR code or present the booking ID at the entry gate.</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track entry and exit times to calculate the parking duration.</a:t>
            </a:r>
          </a:p>
        </p:txBody>
      </p:sp>
      <p:cxnSp>
        <p:nvCxnSpPr>
          <p:cNvPr id="7" name="Google Shape;481;p59">
            <a:extLst>
              <a:ext uri="{FF2B5EF4-FFF2-40B4-BE49-F238E27FC236}">
                <a16:creationId xmlns:a16="http://schemas.microsoft.com/office/drawing/2014/main" xmlns="" id="{39DBE3AA-C0C5-5D1C-8CD8-2C05C8D9B09F}"/>
              </a:ext>
            </a:extLst>
          </p:cNvPr>
          <p:cNvCxnSpPr/>
          <p:nvPr/>
        </p:nvCxnSpPr>
        <p:spPr>
          <a:xfrm>
            <a:off x="-38149" y="3955965"/>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xmlns="" id="{334EA8B7-7B60-D9BE-163F-E9BF318BD1B5}"/>
              </a:ext>
            </a:extLst>
          </p:cNvPr>
          <p:cNvSpPr txBox="1">
            <a:spLocks/>
          </p:cNvSpPr>
          <p:nvPr/>
        </p:nvSpPr>
        <p:spPr>
          <a:xfrm>
            <a:off x="-9925" y="4044292"/>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Extensions and Cancellations</a:t>
            </a:r>
          </a:p>
        </p:txBody>
      </p:sp>
      <p:sp>
        <p:nvSpPr>
          <p:cNvPr id="11" name="Google Shape;480;p59">
            <a:extLst>
              <a:ext uri="{FF2B5EF4-FFF2-40B4-BE49-F238E27FC236}">
                <a16:creationId xmlns:a16="http://schemas.microsoft.com/office/drawing/2014/main" xmlns="" id="{D5E100B9-8792-D403-BE96-760A2EF2A2D2}"/>
              </a:ext>
            </a:extLst>
          </p:cNvPr>
          <p:cNvSpPr txBox="1">
            <a:spLocks/>
          </p:cNvSpPr>
          <p:nvPr/>
        </p:nvSpPr>
        <p:spPr>
          <a:xfrm>
            <a:off x="507816" y="434944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may have the option to extend their parking duration if needed, provided there are available slots.</a:t>
            </a:r>
          </a:p>
          <a:p>
            <a:pPr marL="285750" indent="-285750" algn="just">
              <a:lnSpc>
                <a:spcPct val="107000"/>
              </a:lnSpc>
              <a:buFont typeface="Wingdings" panose="05000000000000000000" pitchFamily="2" charset="2"/>
              <a:buChar char="Ø"/>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Cancellation policies should be in place, allowing users to cancel their bookings with a refund if they change their plans.</a:t>
            </a:r>
          </a:p>
        </p:txBody>
      </p:sp>
      <p:cxnSp>
        <p:nvCxnSpPr>
          <p:cNvPr id="12" name="Google Shape;481;p59">
            <a:extLst>
              <a:ext uri="{FF2B5EF4-FFF2-40B4-BE49-F238E27FC236}">
                <a16:creationId xmlns:a16="http://schemas.microsoft.com/office/drawing/2014/main" xmlns="" id="{5336CA52-E7F8-B575-48E3-B9673BE130C9}"/>
              </a:ext>
            </a:extLst>
          </p:cNvPr>
          <p:cNvCxnSpPr/>
          <p:nvPr/>
        </p:nvCxnSpPr>
        <p:spPr>
          <a:xfrm>
            <a:off x="35497" y="5113507"/>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xmlns="" val="37322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422109"/>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Real-time Updates</a:t>
            </a:r>
          </a:p>
        </p:txBody>
      </p:sp>
      <p:sp>
        <p:nvSpPr>
          <p:cNvPr id="480" name="Google Shape;480;p59"/>
          <p:cNvSpPr txBox="1">
            <a:spLocks noGrp="1"/>
          </p:cNvSpPr>
          <p:nvPr>
            <p:ph type="body" idx="1"/>
          </p:nvPr>
        </p:nvSpPr>
        <p:spPr>
          <a:xfrm>
            <a:off x="403378" y="906713"/>
            <a:ext cx="9183930"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continuously update slot availability in real-time to account for cancellations or early departures.</a:t>
            </a:r>
            <a:endParaRPr lang="en-GB" sz="1200" dirty="0">
              <a:ln>
                <a:solidFill>
                  <a:srgbClr val="0000FF"/>
                </a:solidFill>
              </a:ln>
              <a:solidFill>
                <a:srgbClr val="0000FF"/>
              </a:solidFill>
            </a:endParaRPr>
          </a:p>
        </p:txBody>
      </p:sp>
      <p:cxnSp>
        <p:nvCxnSpPr>
          <p:cNvPr id="481" name="Google Shape;481;p59"/>
          <p:cNvCxnSpPr/>
          <p:nvPr/>
        </p:nvCxnSpPr>
        <p:spPr>
          <a:xfrm>
            <a:off x="-9925" y="1455472"/>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xmlns="" id="{94537896-E91B-05BA-B690-79E58949AE0C}"/>
              </a:ext>
            </a:extLst>
          </p:cNvPr>
          <p:cNvSpPr txBox="1">
            <a:spLocks/>
          </p:cNvSpPr>
          <p:nvPr/>
        </p:nvSpPr>
        <p:spPr>
          <a:xfrm>
            <a:off x="-9925" y="1522776"/>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Notifications</a:t>
            </a:r>
          </a:p>
        </p:txBody>
      </p:sp>
      <p:sp>
        <p:nvSpPr>
          <p:cNvPr id="3" name="Google Shape;480;p59">
            <a:extLst>
              <a:ext uri="{FF2B5EF4-FFF2-40B4-BE49-F238E27FC236}">
                <a16:creationId xmlns:a16="http://schemas.microsoft.com/office/drawing/2014/main" xmlns="" id="{2482C2F2-EA45-F7EF-08A2-B8BAD85CFE06}"/>
              </a:ext>
            </a:extLst>
          </p:cNvPr>
          <p:cNvSpPr txBox="1">
            <a:spLocks/>
          </p:cNvSpPr>
          <p:nvPr/>
        </p:nvSpPr>
        <p:spPr>
          <a:xfrm>
            <a:off x="330800" y="1970982"/>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receive notifications reminding them of their upcoming booking or when their parking time is about to expire.</a:t>
            </a:r>
          </a:p>
        </p:txBody>
      </p:sp>
      <p:cxnSp>
        <p:nvCxnSpPr>
          <p:cNvPr id="4" name="Google Shape;481;p59">
            <a:extLst>
              <a:ext uri="{FF2B5EF4-FFF2-40B4-BE49-F238E27FC236}">
                <a16:creationId xmlns:a16="http://schemas.microsoft.com/office/drawing/2014/main" xmlns="" id="{B1D37216-7B01-794E-2DEF-4C1554372C6D}"/>
              </a:ext>
            </a:extLst>
          </p:cNvPr>
          <p:cNvCxnSpPr/>
          <p:nvPr/>
        </p:nvCxnSpPr>
        <p:spPr>
          <a:xfrm>
            <a:off x="-4281" y="2601295"/>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xmlns="" id="{8B1BEA86-527D-42BB-89A3-3E4FBEF79E69}"/>
              </a:ext>
            </a:extLst>
          </p:cNvPr>
          <p:cNvSpPr txBox="1">
            <a:spLocks/>
          </p:cNvSpPr>
          <p:nvPr/>
        </p:nvSpPr>
        <p:spPr>
          <a:xfrm>
            <a:off x="-38149" y="2708110"/>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Overstay Alerts</a:t>
            </a:r>
          </a:p>
        </p:txBody>
      </p:sp>
      <p:sp>
        <p:nvSpPr>
          <p:cNvPr id="6" name="Google Shape;480;p59">
            <a:extLst>
              <a:ext uri="{FF2B5EF4-FFF2-40B4-BE49-F238E27FC236}">
                <a16:creationId xmlns:a16="http://schemas.microsoft.com/office/drawing/2014/main" xmlns="" id="{A6BAF7AB-E4C7-2EA6-C560-635389478EE4}"/>
              </a:ext>
            </a:extLst>
          </p:cNvPr>
          <p:cNvSpPr txBox="1">
            <a:spLocks/>
          </p:cNvSpPr>
          <p:nvPr/>
        </p:nvSpPr>
        <p:spPr>
          <a:xfrm>
            <a:off x="507817" y="3280600"/>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should be notified if they exceed their booked parking time, and additional charges may apply.</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xmlns="" id="{39DBE3AA-C0C5-5D1C-8CD8-2C05C8D9B09F}"/>
              </a:ext>
            </a:extLst>
          </p:cNvPr>
          <p:cNvCxnSpPr/>
          <p:nvPr/>
        </p:nvCxnSpPr>
        <p:spPr>
          <a:xfrm>
            <a:off x="-38149" y="3673739"/>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xmlns="" id="{334EA8B7-7B60-D9BE-163F-E9BF318BD1B5}"/>
              </a:ext>
            </a:extLst>
          </p:cNvPr>
          <p:cNvSpPr txBox="1">
            <a:spLocks/>
          </p:cNvSpPr>
          <p:nvPr/>
        </p:nvSpPr>
        <p:spPr>
          <a:xfrm>
            <a:off x="35497" y="3673739"/>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Reporting and Analytics</a:t>
            </a:r>
          </a:p>
        </p:txBody>
      </p:sp>
      <p:sp>
        <p:nvSpPr>
          <p:cNvPr id="11" name="Google Shape;480;p59">
            <a:extLst>
              <a:ext uri="{FF2B5EF4-FFF2-40B4-BE49-F238E27FC236}">
                <a16:creationId xmlns:a16="http://schemas.microsoft.com/office/drawing/2014/main" xmlns="" id="{D5E100B9-8792-D403-BE96-760A2EF2A2D2}"/>
              </a:ext>
            </a:extLst>
          </p:cNvPr>
          <p:cNvSpPr txBox="1">
            <a:spLocks/>
          </p:cNvSpPr>
          <p:nvPr/>
        </p:nvSpPr>
        <p:spPr>
          <a:xfrm>
            <a:off x="581463" y="424622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smart parking system can generate reports and analytics to help parking facility managers optimize slot allocation, pricing, and overall operations.</a:t>
            </a:r>
          </a:p>
        </p:txBody>
      </p:sp>
      <p:cxnSp>
        <p:nvCxnSpPr>
          <p:cNvPr id="12" name="Google Shape;481;p59">
            <a:extLst>
              <a:ext uri="{FF2B5EF4-FFF2-40B4-BE49-F238E27FC236}">
                <a16:creationId xmlns:a16="http://schemas.microsoft.com/office/drawing/2014/main" xmlns="" id="{5336CA52-E7F8-B575-48E3-B9673BE130C9}"/>
              </a:ext>
            </a:extLst>
          </p:cNvPr>
          <p:cNvCxnSpPr/>
          <p:nvPr/>
        </p:nvCxnSpPr>
        <p:spPr>
          <a:xfrm>
            <a:off x="35497" y="4899015"/>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xmlns="" val="308303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0" y="1432937"/>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Integration with Navigation</a:t>
            </a:r>
          </a:p>
        </p:txBody>
      </p:sp>
      <p:sp>
        <p:nvSpPr>
          <p:cNvPr id="480" name="Google Shape;480;p59"/>
          <p:cNvSpPr txBox="1">
            <a:spLocks noGrp="1"/>
          </p:cNvSpPr>
          <p:nvPr>
            <p:ph type="body" idx="1"/>
          </p:nvPr>
        </p:nvSpPr>
        <p:spPr>
          <a:xfrm>
            <a:off x="517742" y="2005427"/>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Integration with navigation apps can provide users with directions to their reserved parking spot within the facility.</a:t>
            </a:r>
            <a:endParaRPr lang="en-GB" sz="1400" dirty="0">
              <a:ln>
                <a:solidFill>
                  <a:srgbClr val="0000FF"/>
                </a:solidFill>
              </a:ln>
              <a:solidFill>
                <a:srgbClr val="0000FF"/>
              </a:solidFill>
            </a:endParaRPr>
          </a:p>
        </p:txBody>
      </p:sp>
      <p:cxnSp>
        <p:nvCxnSpPr>
          <p:cNvPr id="481" name="Google Shape;481;p59"/>
          <p:cNvCxnSpPr>
            <a:cxnSpLocks/>
          </p:cNvCxnSpPr>
          <p:nvPr/>
        </p:nvCxnSpPr>
        <p:spPr>
          <a:xfrm>
            <a:off x="0" y="2624346"/>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xmlns="" id="{94537896-E91B-05BA-B690-79E58949AE0C}"/>
              </a:ext>
            </a:extLst>
          </p:cNvPr>
          <p:cNvSpPr txBox="1">
            <a:spLocks/>
          </p:cNvSpPr>
          <p:nvPr/>
        </p:nvSpPr>
        <p:spPr>
          <a:xfrm>
            <a:off x="0" y="2691650"/>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Security</a:t>
            </a:r>
          </a:p>
        </p:txBody>
      </p:sp>
      <p:sp>
        <p:nvSpPr>
          <p:cNvPr id="3" name="Google Shape;480;p59">
            <a:extLst>
              <a:ext uri="{FF2B5EF4-FFF2-40B4-BE49-F238E27FC236}">
                <a16:creationId xmlns:a16="http://schemas.microsoft.com/office/drawing/2014/main" xmlns="" id="{2482C2F2-EA45-F7EF-08A2-B8BAD85CFE06}"/>
              </a:ext>
            </a:extLst>
          </p:cNvPr>
          <p:cNvSpPr txBox="1">
            <a:spLocks/>
          </p:cNvSpPr>
          <p:nvPr/>
        </p:nvSpPr>
        <p:spPr>
          <a:xfrm>
            <a:off x="523386" y="3264140"/>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ensure the security of user data and payment information.</a:t>
            </a:r>
          </a:p>
        </p:txBody>
      </p:sp>
      <p:cxnSp>
        <p:nvCxnSpPr>
          <p:cNvPr id="4" name="Google Shape;481;p59">
            <a:extLst>
              <a:ext uri="{FF2B5EF4-FFF2-40B4-BE49-F238E27FC236}">
                <a16:creationId xmlns:a16="http://schemas.microsoft.com/office/drawing/2014/main" xmlns="" id="{B1D37216-7B01-794E-2DEF-4C1554372C6D}"/>
              </a:ext>
            </a:extLst>
          </p:cNvPr>
          <p:cNvCxnSpPr>
            <a:cxnSpLocks/>
          </p:cNvCxnSpPr>
          <p:nvPr/>
        </p:nvCxnSpPr>
        <p:spPr>
          <a:xfrm>
            <a:off x="5644" y="3984660"/>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xmlns="" val="1588694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184558" y="1275606"/>
            <a:ext cx="2305500" cy="527700"/>
          </a:xfrm>
          <a:prstGeom prst="rect">
            <a:avLst/>
          </a:prstGeom>
        </p:spPr>
        <p:txBody>
          <a:bodyPr spcFirstLastPara="1" wrap="square" lIns="91425" tIns="91425" rIns="91425" bIns="91425" anchor="ctr" anchorCtr="0">
            <a:noAutofit/>
          </a:bodyPr>
          <a:lstStyle/>
          <a:p>
            <a:pPr lvl="0"/>
            <a:r>
              <a:rPr lang="en-IN" sz="1600" dirty="0">
                <a:solidFill>
                  <a:srgbClr val="0000FF"/>
                </a:solidFill>
              </a:rPr>
              <a:t>ESP 32</a:t>
            </a:r>
          </a:p>
        </p:txBody>
      </p:sp>
      <p:sp>
        <p:nvSpPr>
          <p:cNvPr id="1251" name="Google Shape;1251;p74"/>
          <p:cNvSpPr txBox="1">
            <a:spLocks noGrp="1"/>
          </p:cNvSpPr>
          <p:nvPr>
            <p:ph type="title" idx="2"/>
          </p:nvPr>
        </p:nvSpPr>
        <p:spPr>
          <a:xfrm>
            <a:off x="5327096" y="1212393"/>
            <a:ext cx="2305500" cy="527700"/>
          </a:xfrm>
          <a:prstGeom prst="rect">
            <a:avLst/>
          </a:prstGeom>
        </p:spPr>
        <p:txBody>
          <a:bodyPr spcFirstLastPara="1" wrap="square" lIns="91425" tIns="91425" rIns="91425" bIns="91425" anchor="ctr" anchorCtr="0">
            <a:noAutofit/>
          </a:bodyPr>
          <a:lstStyle/>
          <a:p>
            <a:pPr lvl="0"/>
            <a:r>
              <a:rPr lang="en-IN" sz="1800" dirty="0">
                <a:solidFill>
                  <a:srgbClr val="0000FF"/>
                </a:solidFill>
              </a:rPr>
              <a:t>ULTRASONIC SENSOR</a:t>
            </a:r>
          </a:p>
        </p:txBody>
      </p:sp>
      <p:sp>
        <p:nvSpPr>
          <p:cNvPr id="1253" name="Google Shape;1253;p74"/>
          <p:cNvSpPr txBox="1">
            <a:spLocks noGrp="1"/>
          </p:cNvSpPr>
          <p:nvPr>
            <p:ph type="title" idx="4"/>
          </p:nvPr>
        </p:nvSpPr>
        <p:spPr>
          <a:xfrm>
            <a:off x="920187" y="3124170"/>
            <a:ext cx="2748702" cy="527700"/>
          </a:xfrm>
          <a:prstGeom prst="rect">
            <a:avLst/>
          </a:prstGeom>
        </p:spPr>
        <p:txBody>
          <a:bodyPr spcFirstLastPara="1" wrap="square" lIns="91425" tIns="91425" rIns="91425" bIns="91425" anchor="ctr" anchorCtr="0">
            <a:noAutofit/>
          </a:bodyPr>
          <a:lstStyle/>
          <a:p>
            <a:pPr lvl="0"/>
            <a:r>
              <a:rPr lang="en-IN" sz="2000" dirty="0">
                <a:solidFill>
                  <a:srgbClr val="0000FF"/>
                </a:solidFill>
              </a:rPr>
              <a:t>16 x 2 LCD display</a:t>
            </a:r>
            <a:endParaRPr sz="2000" dirty="0">
              <a:solidFill>
                <a:srgbClr val="0000FF"/>
              </a:solidFill>
            </a:endParaRPr>
          </a:p>
        </p:txBody>
      </p:sp>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5163164" y="3287103"/>
            <a:ext cx="2748702" cy="527700"/>
          </a:xfrm>
          <a:prstGeom prst="rect">
            <a:avLst/>
          </a:prstGeom>
        </p:spPr>
        <p:txBody>
          <a:bodyPr spcFirstLastPara="1" wrap="square" lIns="91425" tIns="91425" rIns="91425" bIns="91425" anchor="ctr" anchorCtr="0">
            <a:noAutofit/>
          </a:bodyPr>
          <a:lstStyle/>
          <a:p>
            <a:pPr lvl="0"/>
            <a:r>
              <a:rPr lang="pt-BR" sz="1800" dirty="0">
                <a:solidFill>
                  <a:srgbClr val="0000FF"/>
                </a:solidFill>
              </a:rPr>
              <a:t>Camera Module</a:t>
            </a:r>
            <a:endParaRPr lang="en-IN" sz="1800" dirty="0">
              <a:solidFill>
                <a:srgbClr val="0000FF"/>
              </a:solidFill>
            </a:endParaRPr>
          </a:p>
        </p:txBody>
      </p:sp>
      <p:cxnSp>
        <p:nvCxnSpPr>
          <p:cNvPr id="1262" name="Google Shape;1262;p74"/>
          <p:cNvCxnSpPr/>
          <p:nvPr/>
        </p:nvCxnSpPr>
        <p:spPr>
          <a:xfrm>
            <a:off x="1288932" y="364877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5524715" y="3772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5467046" y="1740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288932" y="1740093"/>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 name="Picture 10" descr="SquadPixel Esp-32 Wifi, Bluetooth, Dual Core Chip Development Board  (ESP-WROOM-32) : Amazon.in: Computers &amp; Accessories">
            <a:extLst>
              <a:ext uri="{FF2B5EF4-FFF2-40B4-BE49-F238E27FC236}">
                <a16:creationId xmlns:a16="http://schemas.microsoft.com/office/drawing/2014/main" xmlns="" id="{00D1C79B-CFF0-4FE2-68A9-58DECC438910}"/>
              </a:ext>
            </a:extLst>
          </p:cNvPr>
          <p:cNvPicPr>
            <a:picLocks noChangeAspect="1" noChangeArrowheads="1"/>
          </p:cNvPicPr>
          <p:nvPr/>
        </p:nvPicPr>
        <p:blipFill>
          <a:blip r:embed="rId3"/>
          <a:srcRect/>
          <a:stretch>
            <a:fillRect/>
          </a:stretch>
        </p:blipFill>
        <p:spPr bwMode="auto">
          <a:xfrm>
            <a:off x="1106406" y="1964958"/>
            <a:ext cx="2376264" cy="1051200"/>
          </a:xfrm>
          <a:prstGeom prst="rect">
            <a:avLst/>
          </a:prstGeom>
          <a:noFill/>
        </p:spPr>
      </p:pic>
      <p:pic>
        <p:nvPicPr>
          <p:cNvPr id="1026" name="Picture 2" descr="16X2 LCD Display">
            <a:extLst>
              <a:ext uri="{FF2B5EF4-FFF2-40B4-BE49-F238E27FC236}">
                <a16:creationId xmlns:a16="http://schemas.microsoft.com/office/drawing/2014/main" xmlns="" id="{DE14F104-7A38-CAA4-A31B-60C2ABD22C1D}"/>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62659" y="3181719"/>
            <a:ext cx="2376000" cy="237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Development Boards WiFi ESP8266 (ESP32 CAM) : Amazon.in: Industrial &amp;  Scientific">
            <a:extLst>
              <a:ext uri="{FF2B5EF4-FFF2-40B4-BE49-F238E27FC236}">
                <a16:creationId xmlns:a16="http://schemas.microsoft.com/office/drawing/2014/main" xmlns="" id="{5501A883-30FD-1304-A225-2D25B43F728A}"/>
              </a:ext>
            </a:extLst>
          </p:cNvPr>
          <p:cNvPicPr>
            <a:picLocks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399707" y="3959942"/>
            <a:ext cx="2376000" cy="10512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C-SR04 Ultrasonic Distance Sensor Module">
            <a:extLst>
              <a:ext uri="{FF2B5EF4-FFF2-40B4-BE49-F238E27FC236}">
                <a16:creationId xmlns:a16="http://schemas.microsoft.com/office/drawing/2014/main" xmlns="" id="{A50AE274-33AC-8507-532F-A7500A24A83D}"/>
              </a:ext>
            </a:extLst>
          </p:cNvPr>
          <p:cNvPicPr>
            <a:picLocks noChangeArrowheads="1"/>
          </p:cNvPicPr>
          <p:nvPr/>
        </p:nvPicPr>
        <p:blipFill rotWithShape="1">
          <a:blip r:embed="rId6">
            <a:extLst>
              <a:ext uri="{BEBA8EAE-BF5A-486C-A8C5-ECC9F3942E4B}">
                <a14:imgProps xmlns:a14="http://schemas.microsoft.com/office/drawing/2010/main" xmlns="">
                  <a14:imgLayer r:embed="rId7">
                    <a14:imgEffect>
                      <a14:backgroundRemoval t="1505" b="100000" l="0" r="98167"/>
                    </a14:imgEffect>
                  </a14:imgLayer>
                </a14:imgProps>
              </a:ext>
              <a:ext uri="{28A0092B-C50C-407E-A947-70E740481C1C}">
                <a14:useLocalDpi xmlns:a14="http://schemas.microsoft.com/office/drawing/2010/main" xmlns="" val="0"/>
              </a:ext>
            </a:extLst>
          </a:blip>
          <a:srcRect l="3916" t="23723" r="2968" b="12849"/>
          <a:stretch/>
        </p:blipFill>
        <p:spPr bwMode="auto">
          <a:xfrm>
            <a:off x="5399707" y="2045869"/>
            <a:ext cx="2376000" cy="10512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theme/theme1.xml><?xml version="1.0" encoding="utf-8"?>
<a:theme xmlns:a="http://schemas.openxmlformats.org/drawingml/2006/main" name="Internet of Things XL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707</Words>
  <Application>Microsoft Office PowerPoint</Application>
  <PresentationFormat>On-screen Show (16:9)</PresentationFormat>
  <Paragraphs>115</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Days One</vt:lpstr>
      <vt:lpstr>Lato</vt:lpstr>
      <vt:lpstr>Wingdings</vt:lpstr>
      <vt:lpstr>Times New Roman</vt:lpstr>
      <vt:lpstr>Calibri</vt:lpstr>
      <vt:lpstr>Bebas Neue</vt:lpstr>
      <vt:lpstr>Roboto Condensed Light</vt:lpstr>
      <vt:lpstr>Internet of Things XL by Slidesgo</vt:lpstr>
      <vt:lpstr>Autonomous Smart Parking System  (ASPS)</vt:lpstr>
      <vt:lpstr>CONTENTS</vt:lpstr>
      <vt:lpstr>01</vt:lpstr>
      <vt:lpstr>WORKING FLOW CHART</vt:lpstr>
      <vt:lpstr>User Registration</vt:lpstr>
      <vt:lpstr>Payment</vt:lpstr>
      <vt:lpstr>Real-time Updates</vt:lpstr>
      <vt:lpstr>Integration with Navigation</vt:lpstr>
      <vt:lpstr>ESP 32</vt:lpstr>
      <vt:lpstr>CIRCUIT DIAGRAM</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02</vt:lpstr>
      <vt:lpstr>WORKING FLOW CHART</vt:lpstr>
      <vt:lpstr>Vehicle Detection</vt:lpstr>
      <vt:lpstr>Monitoring and Safety</vt:lpstr>
      <vt:lpstr>Arduino Mega</vt:lpstr>
      <vt:lpstr>CIRCUIT DIAGRAM</vt:lpstr>
      <vt:lpstr>CODING</vt:lpstr>
      <vt:lpstr>CODING</vt:lpstr>
      <vt:lpstr>CODING</vt:lpstr>
      <vt:lpstr>CODING</vt:lpstr>
      <vt:lpstr>CODING</vt:lpstr>
      <vt:lpstr>CODING</vt:lpstr>
      <vt:lpstr>CODING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Smart Parking System  (ASPS)</dc:title>
  <dc:creator>Abi Beaulah</dc:creator>
  <cp:lastModifiedBy>STUDENT</cp:lastModifiedBy>
  <cp:revision>7</cp:revision>
  <dcterms:modified xsi:type="dcterms:W3CDTF">2023-10-17T10:51:28Z</dcterms:modified>
</cp:coreProperties>
</file>